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1" r:id="rId7"/>
    <p:sldId id="260" r:id="rId8"/>
    <p:sldId id="263" r:id="rId9"/>
    <p:sldId id="264" r:id="rId10"/>
    <p:sldId id="265"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7" autoAdjust="0"/>
    <p:restoredTop sz="94660"/>
  </p:normalViewPr>
  <p:slideViewPr>
    <p:cSldViewPr snapToGrid="0">
      <p:cViewPr varScale="1">
        <p:scale>
          <a:sx n="114" d="100"/>
          <a:sy n="114" d="100"/>
        </p:scale>
        <p:origin x="9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84168" y="949325"/>
            <a:ext cx="8623663" cy="2387600"/>
          </a:xfrm>
        </p:spPr>
        <p:txBody>
          <a:bodyPr anchor="b">
            <a:normAutofit/>
          </a:bodyPr>
          <a:lstStyle>
            <a:lvl1pPr algn="ctr">
              <a:defRPr sz="6000">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784168" y="3429000"/>
            <a:ext cx="8623663"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6540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A7E7D-34E1-47BD-9297-F34A8BC452E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D2A81-8B08-4B14-BA59-CF410AE4F909}" type="slidenum">
              <a:rPr lang="en-US" smtClean="0"/>
              <a:t>‹#›</a:t>
            </a:fld>
            <a:endParaRPr lang="en-US"/>
          </a:p>
        </p:txBody>
      </p:sp>
    </p:spTree>
    <p:extLst>
      <p:ext uri="{BB962C8B-B14F-4D97-AF65-F5344CB8AC3E}">
        <p14:creationId xmlns:p14="http://schemas.microsoft.com/office/powerpoint/2010/main" val="8423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553" y="1205311"/>
            <a:ext cx="8251553" cy="285273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31553" y="4085036"/>
            <a:ext cx="8251553" cy="1500187"/>
          </a:xfrm>
        </p:spPr>
        <p:txBody>
          <a:bodyPr/>
          <a:lstStyle>
            <a:lvl1pPr marL="0" indent="0">
              <a:buNone/>
              <a:defRPr sz="2400">
                <a:solidFill>
                  <a:srgbClr val="1C3C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EA7E7D-34E1-47BD-9297-F34A8BC452E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D2A81-8B08-4B14-BA59-CF410AE4F909}" type="slidenum">
              <a:rPr lang="en-US" smtClean="0"/>
              <a:t>‹#›</a:t>
            </a:fld>
            <a:endParaRPr lang="en-US"/>
          </a:p>
        </p:txBody>
      </p:sp>
    </p:spTree>
    <p:extLst>
      <p:ext uri="{BB962C8B-B14F-4D97-AF65-F5344CB8AC3E}">
        <p14:creationId xmlns:p14="http://schemas.microsoft.com/office/powerpoint/2010/main" val="96098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4943" y="1873975"/>
            <a:ext cx="42062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0926" y="1873975"/>
            <a:ext cx="429768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EA7E7D-34E1-47BD-9297-F34A8BC452E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D2A81-8B08-4B14-BA59-CF410AE4F909}" type="slidenum">
              <a:rPr lang="en-US" smtClean="0"/>
              <a:t>‹#›</a:t>
            </a:fld>
            <a:endParaRPr lang="en-US"/>
          </a:p>
        </p:txBody>
      </p:sp>
    </p:spTree>
    <p:extLst>
      <p:ext uri="{BB962C8B-B14F-4D97-AF65-F5344CB8AC3E}">
        <p14:creationId xmlns:p14="http://schemas.microsoft.com/office/powerpoint/2010/main" val="241765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4943" y="299811"/>
            <a:ext cx="8623663" cy="1325563"/>
          </a:xfrm>
        </p:spPr>
        <p:txBody>
          <a:bodyPr/>
          <a:lstStyle/>
          <a:p>
            <a:r>
              <a:rPr lang="en-US"/>
              <a:t>Click to edit Master title style</a:t>
            </a:r>
          </a:p>
        </p:txBody>
      </p:sp>
      <p:sp>
        <p:nvSpPr>
          <p:cNvPr id="3" name="Text Placeholder 2"/>
          <p:cNvSpPr>
            <a:spLocks noGrp="1"/>
          </p:cNvSpPr>
          <p:nvPr>
            <p:ph type="body" idx="1"/>
          </p:nvPr>
        </p:nvSpPr>
        <p:spPr>
          <a:xfrm>
            <a:off x="404940" y="1615849"/>
            <a:ext cx="43891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4941" y="2439761"/>
            <a:ext cx="438912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1629" y="1615849"/>
            <a:ext cx="41169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11629" y="2439761"/>
            <a:ext cx="41169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EA7E7D-34E1-47BD-9297-F34A8BC452E7}"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D2A81-8B08-4B14-BA59-CF410AE4F909}" type="slidenum">
              <a:rPr lang="en-US" smtClean="0"/>
              <a:t>‹#›</a:t>
            </a:fld>
            <a:endParaRPr lang="en-US"/>
          </a:p>
        </p:txBody>
      </p:sp>
    </p:spTree>
    <p:extLst>
      <p:ext uri="{BB962C8B-B14F-4D97-AF65-F5344CB8AC3E}">
        <p14:creationId xmlns:p14="http://schemas.microsoft.com/office/powerpoint/2010/main" val="351982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EA7E7D-34E1-47BD-9297-F34A8BC452E7}"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D2A81-8B08-4B14-BA59-CF410AE4F909}" type="slidenum">
              <a:rPr lang="en-US" smtClean="0"/>
              <a:t>‹#›</a:t>
            </a:fld>
            <a:endParaRPr lang="en-US"/>
          </a:p>
        </p:txBody>
      </p:sp>
    </p:spTree>
    <p:extLst>
      <p:ext uri="{BB962C8B-B14F-4D97-AF65-F5344CB8AC3E}">
        <p14:creationId xmlns:p14="http://schemas.microsoft.com/office/powerpoint/2010/main" val="34046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7E7D-34E1-47BD-9297-F34A8BC452E7}"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D2A81-8B08-4B14-BA59-CF410AE4F909}" type="slidenum">
              <a:rPr lang="en-US" smtClean="0"/>
              <a:t>‹#›</a:t>
            </a:fld>
            <a:endParaRPr lang="en-US"/>
          </a:p>
        </p:txBody>
      </p:sp>
    </p:spTree>
    <p:extLst>
      <p:ext uri="{BB962C8B-B14F-4D97-AF65-F5344CB8AC3E}">
        <p14:creationId xmlns:p14="http://schemas.microsoft.com/office/powerpoint/2010/main" val="30851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3" y="465138"/>
            <a:ext cx="309998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594" y="465138"/>
            <a:ext cx="5371011"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4943" y="2065338"/>
            <a:ext cx="30999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EA7E7D-34E1-47BD-9297-F34A8BC452E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D2A81-8B08-4B14-BA59-CF410AE4F909}" type="slidenum">
              <a:rPr lang="en-US" smtClean="0"/>
              <a:t>‹#›</a:t>
            </a:fld>
            <a:endParaRPr lang="en-US"/>
          </a:p>
        </p:txBody>
      </p:sp>
    </p:spTree>
    <p:extLst>
      <p:ext uri="{BB962C8B-B14F-4D97-AF65-F5344CB8AC3E}">
        <p14:creationId xmlns:p14="http://schemas.microsoft.com/office/powerpoint/2010/main" val="109423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4" y="483326"/>
            <a:ext cx="2677886" cy="16002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218899" y="483326"/>
            <a:ext cx="58097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4944" y="2083526"/>
            <a:ext cx="26778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EA7E7D-34E1-47BD-9297-F34A8BC452E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D2A81-8B08-4B14-BA59-CF410AE4F909}" type="slidenum">
              <a:rPr lang="en-US" smtClean="0"/>
              <a:t>‹#›</a:t>
            </a:fld>
            <a:endParaRPr lang="en-US"/>
          </a:p>
        </p:txBody>
      </p:sp>
    </p:spTree>
    <p:extLst>
      <p:ext uri="{BB962C8B-B14F-4D97-AF65-F5344CB8AC3E}">
        <p14:creationId xmlns:p14="http://schemas.microsoft.com/office/powerpoint/2010/main" val="323983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7312" y="417376"/>
            <a:ext cx="862366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97312" y="1841862"/>
            <a:ext cx="8623663" cy="41650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9823" y="6187720"/>
            <a:ext cx="1519472" cy="365125"/>
          </a:xfrm>
          <a:prstGeom prst="rect">
            <a:avLst/>
          </a:prstGeom>
        </p:spPr>
        <p:txBody>
          <a:bodyPr vert="horz" lIns="91440" tIns="45720" rIns="91440" bIns="45720" rtlCol="0" anchor="ctr"/>
          <a:lstStyle>
            <a:lvl1pPr algn="l">
              <a:defRPr sz="1200">
                <a:solidFill>
                  <a:srgbClr val="1C3C63"/>
                </a:solidFill>
                <a:latin typeface="Georgia" panose="02040502050405020303" pitchFamily="18" charset="0"/>
              </a:defRPr>
            </a:lvl1pPr>
          </a:lstStyle>
          <a:p>
            <a:fld id="{2FEA7E7D-34E1-47BD-9297-F34A8BC452E7}" type="datetimeFigureOut">
              <a:rPr lang="en-US" smtClean="0"/>
              <a:t>2/7/2023</a:t>
            </a:fld>
            <a:endParaRPr lang="en-US"/>
          </a:p>
        </p:txBody>
      </p:sp>
      <p:sp>
        <p:nvSpPr>
          <p:cNvPr id="5" name="Footer Placeholder 4"/>
          <p:cNvSpPr>
            <a:spLocks noGrp="1"/>
          </p:cNvSpPr>
          <p:nvPr>
            <p:ph type="ftr" sz="quarter" idx="3"/>
          </p:nvPr>
        </p:nvSpPr>
        <p:spPr>
          <a:xfrm>
            <a:off x="3359577" y="6187720"/>
            <a:ext cx="3275511" cy="365125"/>
          </a:xfrm>
          <a:prstGeom prst="rect">
            <a:avLst/>
          </a:prstGeom>
        </p:spPr>
        <p:txBody>
          <a:bodyPr vert="horz" lIns="91440" tIns="45720" rIns="91440" bIns="45720" rtlCol="0" anchor="ctr"/>
          <a:lstStyle>
            <a:lvl1pPr algn="ctr">
              <a:defRPr sz="1200">
                <a:solidFill>
                  <a:srgbClr val="1C3C63"/>
                </a:solidFill>
                <a:latin typeface="Georgia" panose="02040502050405020303" pitchFamily="18" charset="0"/>
              </a:defRPr>
            </a:lvl1pPr>
          </a:lstStyle>
          <a:p>
            <a:endParaRPr lang="en-US"/>
          </a:p>
        </p:txBody>
      </p:sp>
      <p:sp>
        <p:nvSpPr>
          <p:cNvPr id="6" name="Slide Number Placeholder 5"/>
          <p:cNvSpPr>
            <a:spLocks noGrp="1"/>
          </p:cNvSpPr>
          <p:nvPr>
            <p:ph type="sldNum" sz="quarter" idx="4"/>
          </p:nvPr>
        </p:nvSpPr>
        <p:spPr>
          <a:xfrm>
            <a:off x="7265371" y="6187721"/>
            <a:ext cx="1903913" cy="365125"/>
          </a:xfrm>
          <a:prstGeom prst="rect">
            <a:avLst/>
          </a:prstGeom>
        </p:spPr>
        <p:txBody>
          <a:bodyPr vert="horz" lIns="91440" tIns="45720" rIns="91440" bIns="45720" rtlCol="0" anchor="ctr"/>
          <a:lstStyle>
            <a:lvl1pPr algn="r">
              <a:defRPr sz="1200">
                <a:solidFill>
                  <a:srgbClr val="1C3C63"/>
                </a:solidFill>
                <a:latin typeface="Georgia" panose="02040502050405020303" pitchFamily="18" charset="0"/>
              </a:defRPr>
            </a:lvl1pPr>
          </a:lstStyle>
          <a:p>
            <a:fld id="{D48D2A81-8B08-4B14-BA59-CF410AE4F909}" type="slidenum">
              <a:rPr lang="en-US" smtClean="0"/>
              <a:t>‹#›</a:t>
            </a:fld>
            <a:endParaRPr lang="en-US"/>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12" name="TextBox 11"/>
          <p:cNvSpPr txBox="1"/>
          <p:nvPr/>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061916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4400" b="1" kern="1200">
          <a:solidFill>
            <a:srgbClr val="E9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C63"/>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C63"/>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C63"/>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C63"/>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C63"/>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B7DD28-5B46-44D3-A28B-DA6764F3DEA4}"/>
              </a:ext>
            </a:extLst>
          </p:cNvPr>
          <p:cNvSpPr>
            <a:spLocks noGrp="1"/>
          </p:cNvSpPr>
          <p:nvPr>
            <p:ph type="title"/>
          </p:nvPr>
        </p:nvSpPr>
        <p:spPr>
          <a:xfrm>
            <a:off x="0" y="-359786"/>
            <a:ext cx="12192000" cy="2247831"/>
          </a:xfrm>
        </p:spPr>
        <p:txBody>
          <a:bodyPr>
            <a:normAutofit/>
          </a:bodyPr>
          <a:lstStyle/>
          <a:p>
            <a:pPr algn="ctr"/>
            <a:r>
              <a:rPr lang="en-US" sz="4000" dirty="0"/>
              <a:t>A Team Production Theory  of Corporate Law</a:t>
            </a:r>
          </a:p>
        </p:txBody>
      </p:sp>
      <p:sp>
        <p:nvSpPr>
          <p:cNvPr id="10" name="Text Placeholder 2">
            <a:extLst>
              <a:ext uri="{FF2B5EF4-FFF2-40B4-BE49-F238E27FC236}">
                <a16:creationId xmlns:a16="http://schemas.microsoft.com/office/drawing/2014/main" id="{CC27228C-8F31-4F4C-8C3C-D05EFE1430B5}"/>
              </a:ext>
            </a:extLst>
          </p:cNvPr>
          <p:cNvSpPr>
            <a:spLocks noGrp="1"/>
          </p:cNvSpPr>
          <p:nvPr>
            <p:ph type="body" idx="1"/>
          </p:nvPr>
        </p:nvSpPr>
        <p:spPr>
          <a:xfrm>
            <a:off x="7136026" y="6007055"/>
            <a:ext cx="4593005" cy="896920"/>
          </a:xfrm>
        </p:spPr>
        <p:txBody>
          <a:bodyPr>
            <a:normAutofit/>
          </a:bodyPr>
          <a:lstStyle/>
          <a:p>
            <a:r>
              <a:rPr lang="en-US" sz="2000" dirty="0">
                <a:solidFill>
                  <a:schemeClr val="bg1"/>
                </a:solidFill>
              </a:rPr>
              <a:t>Daniela Pedraza Novak, Spring 2021</a:t>
            </a:r>
          </a:p>
          <a:p>
            <a:r>
              <a:rPr lang="en-US" sz="2000" dirty="0">
                <a:solidFill>
                  <a:schemeClr val="bg1"/>
                </a:solidFill>
              </a:rPr>
              <a:t>(Revised by Bryn Choi, Spring 2023)</a:t>
            </a:r>
          </a:p>
        </p:txBody>
      </p:sp>
      <p:pic>
        <p:nvPicPr>
          <p:cNvPr id="5" name="Picture 4">
            <a:extLst>
              <a:ext uri="{FF2B5EF4-FFF2-40B4-BE49-F238E27FC236}">
                <a16:creationId xmlns:a16="http://schemas.microsoft.com/office/drawing/2014/main" id="{6268D79C-99E7-41EB-B7D4-D0FC7ACB3740}"/>
              </a:ext>
            </a:extLst>
          </p:cNvPr>
          <p:cNvPicPr>
            <a:picLocks noChangeAspect="1"/>
          </p:cNvPicPr>
          <p:nvPr/>
        </p:nvPicPr>
        <p:blipFill rotWithShape="1">
          <a:blip r:embed="rId2"/>
          <a:srcRect l="23419" r="21614"/>
          <a:stretch/>
        </p:blipFill>
        <p:spPr>
          <a:xfrm>
            <a:off x="9326354" y="2797681"/>
            <a:ext cx="1960429" cy="2375294"/>
          </a:xfrm>
          <a:prstGeom prst="rect">
            <a:avLst/>
          </a:prstGeom>
        </p:spPr>
      </p:pic>
      <p:pic>
        <p:nvPicPr>
          <p:cNvPr id="6" name="Picture 5">
            <a:extLst>
              <a:ext uri="{FF2B5EF4-FFF2-40B4-BE49-F238E27FC236}">
                <a16:creationId xmlns:a16="http://schemas.microsoft.com/office/drawing/2014/main" id="{8D68B499-0747-440D-92FB-1643D8C9E2B9}"/>
              </a:ext>
            </a:extLst>
          </p:cNvPr>
          <p:cNvPicPr>
            <a:picLocks noChangeAspect="1"/>
          </p:cNvPicPr>
          <p:nvPr/>
        </p:nvPicPr>
        <p:blipFill>
          <a:blip r:embed="rId3"/>
          <a:stretch>
            <a:fillRect/>
          </a:stretch>
        </p:blipFill>
        <p:spPr>
          <a:xfrm>
            <a:off x="7047652" y="2797682"/>
            <a:ext cx="1809747" cy="2375293"/>
          </a:xfrm>
          <a:prstGeom prst="rect">
            <a:avLst/>
          </a:prstGeom>
        </p:spPr>
      </p:pic>
      <p:sp>
        <p:nvSpPr>
          <p:cNvPr id="9" name="Text Placeholder 2">
            <a:extLst>
              <a:ext uri="{FF2B5EF4-FFF2-40B4-BE49-F238E27FC236}">
                <a16:creationId xmlns:a16="http://schemas.microsoft.com/office/drawing/2014/main" id="{116A3892-0983-4E9C-9653-C8F0B9BF0D47}"/>
              </a:ext>
            </a:extLst>
          </p:cNvPr>
          <p:cNvSpPr txBox="1">
            <a:spLocks/>
          </p:cNvSpPr>
          <p:nvPr/>
        </p:nvSpPr>
        <p:spPr>
          <a:xfrm>
            <a:off x="624450" y="3429000"/>
            <a:ext cx="5372330" cy="10523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C3C63"/>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Georgia" panose="020405020504050203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solidFill>
              </a:rPr>
              <a:t>Margaret M. Blair and Lynn A. Stout</a:t>
            </a:r>
          </a:p>
          <a:p>
            <a:r>
              <a:rPr lang="en-US" i="1" dirty="0">
                <a:solidFill>
                  <a:schemeClr val="tx1"/>
                </a:solidFill>
              </a:rPr>
              <a:t>Virginia Law Review </a:t>
            </a:r>
            <a:r>
              <a:rPr lang="en-US" dirty="0">
                <a:solidFill>
                  <a:schemeClr val="tx1"/>
                </a:solidFill>
              </a:rPr>
              <a:t>(1999)</a:t>
            </a:r>
          </a:p>
        </p:txBody>
      </p:sp>
    </p:spTree>
    <p:extLst>
      <p:ext uri="{BB962C8B-B14F-4D97-AF65-F5344CB8AC3E}">
        <p14:creationId xmlns:p14="http://schemas.microsoft.com/office/powerpoint/2010/main" val="323835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534838"/>
            <a:ext cx="9632368" cy="822385"/>
          </a:xfrm>
        </p:spPr>
        <p:txBody>
          <a:bodyPr>
            <a:noAutofit/>
          </a:bodyPr>
          <a:lstStyle/>
          <a:p>
            <a:pPr algn="ctr"/>
            <a:r>
              <a:rPr lang="en-US" sz="3600" dirty="0">
                <a:solidFill>
                  <a:srgbClr val="E84A27"/>
                </a:solidFill>
              </a:rPr>
              <a:t>Public Corporation as a                                 Mediating Hierarchy</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431985"/>
            <a:ext cx="11010590" cy="4699184"/>
          </a:xfrm>
        </p:spPr>
        <p:txBody>
          <a:bodyPr>
            <a:normAutofit/>
          </a:bodyPr>
          <a:lstStyle/>
          <a:p>
            <a:pPr marL="342900" indent="-342900">
              <a:buFont typeface="Arial" panose="020B0604020202020204" pitchFamily="34" charset="0"/>
              <a:buChar char="•"/>
            </a:pPr>
            <a:r>
              <a:rPr lang="en-US" sz="2200" dirty="0">
                <a:solidFill>
                  <a:schemeClr val="tx1"/>
                </a:solidFill>
              </a:rPr>
              <a:t>Team members all agree to give up control rights over the output                                              from the enterprise and over their firm-specific inputs. </a:t>
            </a:r>
          </a:p>
          <a:p>
            <a:pPr marL="342900" indent="-342900">
              <a:buFont typeface="Arial" panose="020B0604020202020204" pitchFamily="34" charset="0"/>
              <a:buChar char="•"/>
            </a:pPr>
            <a:r>
              <a:rPr lang="en-US" sz="2200" dirty="0">
                <a:solidFill>
                  <a:schemeClr val="tx1"/>
                </a:solidFill>
              </a:rPr>
              <a:t>No one member as the principal, but a board of directors.</a:t>
            </a:r>
          </a:p>
          <a:p>
            <a:pPr marL="342900" indent="-342900">
              <a:buFont typeface="Arial" panose="020B0604020202020204" pitchFamily="34" charset="0"/>
              <a:buChar char="•"/>
            </a:pPr>
            <a:r>
              <a:rPr lang="en-US" sz="2200" dirty="0">
                <a:solidFill>
                  <a:schemeClr val="tx1"/>
                </a:solidFill>
              </a:rPr>
              <a:t>Third function of a corporation </a:t>
            </a:r>
            <a:r>
              <a:rPr lang="en-US" sz="1600" dirty="0">
                <a:solidFill>
                  <a:schemeClr val="tx1"/>
                </a:solidFill>
              </a:rPr>
              <a:t>(streamline info &amp; decision-making, control shirking)</a:t>
            </a:r>
          </a:p>
          <a:p>
            <a:pPr marL="800100" lvl="1" indent="-342900">
              <a:buFont typeface="Arial" panose="020B0604020202020204" pitchFamily="34" charset="0"/>
              <a:buChar char="•"/>
            </a:pPr>
            <a:r>
              <a:rPr lang="en-US" sz="2200" dirty="0">
                <a:solidFill>
                  <a:schemeClr val="tx1"/>
                </a:solidFill>
              </a:rPr>
              <a:t>Encourage firm-specific investment in team production by mediating disputes among team members about the allocation of duties and rewards.</a:t>
            </a:r>
          </a:p>
          <a:p>
            <a:endParaRPr lang="en-US" sz="1800" dirty="0">
              <a:solidFill>
                <a:schemeClr val="tx1"/>
              </a:solidFill>
            </a:endParaRPr>
          </a:p>
          <a:p>
            <a:r>
              <a:rPr lang="en-US" sz="2200" dirty="0">
                <a:solidFill>
                  <a:schemeClr val="tx1"/>
                </a:solidFill>
              </a:rPr>
              <a:t>Sources of surplus </a:t>
            </a:r>
            <a:r>
              <a:rPr lang="en-US" sz="2200" dirty="0">
                <a:solidFill>
                  <a:schemeClr val="tx1"/>
                </a:solidFill>
                <a:sym typeface="Wingdings" panose="05000000000000000000" pitchFamily="2" charset="2"/>
              </a:rPr>
              <a:t> Vertical coordination + Horizontal interactions</a:t>
            </a:r>
          </a:p>
          <a:p>
            <a:endParaRPr lang="en-US" sz="1800" dirty="0">
              <a:solidFill>
                <a:schemeClr val="tx1"/>
              </a:solidFill>
              <a:sym typeface="Wingdings" panose="05000000000000000000" pitchFamily="2" charset="2"/>
            </a:endParaRPr>
          </a:p>
          <a:p>
            <a:r>
              <a:rPr lang="en-US" sz="2200" dirty="0">
                <a:solidFill>
                  <a:schemeClr val="tx1"/>
                </a:solidFill>
                <a:sym typeface="Wingdings" panose="05000000000000000000" pitchFamily="2" charset="2"/>
              </a:rPr>
              <a:t>Primary job of board of directors  </a:t>
            </a:r>
            <a:r>
              <a:rPr lang="en-US" sz="2200" i="1" dirty="0">
                <a:solidFill>
                  <a:schemeClr val="tx1"/>
                </a:solidFill>
                <a:sym typeface="Wingdings" panose="05000000000000000000" pitchFamily="2" charset="2"/>
              </a:rPr>
              <a:t>Trustee</a:t>
            </a:r>
            <a:r>
              <a:rPr lang="en-US" sz="2200" dirty="0">
                <a:solidFill>
                  <a:schemeClr val="tx1"/>
                </a:solidFill>
                <a:sym typeface="Wingdings" panose="05000000000000000000" pitchFamily="2" charset="2"/>
              </a:rPr>
              <a:t> for the corporation itself.</a:t>
            </a:r>
          </a:p>
          <a:p>
            <a:pPr marL="800100" lvl="1" indent="-342900">
              <a:buFont typeface="Arial" panose="020B0604020202020204" pitchFamily="34" charset="0"/>
              <a:buChar char="•"/>
            </a:pPr>
            <a:r>
              <a:rPr lang="en-US" sz="2200" dirty="0">
                <a:solidFill>
                  <a:schemeClr val="tx1"/>
                </a:solidFill>
                <a:sym typeface="Wingdings" panose="05000000000000000000" pitchFamily="2" charset="2"/>
              </a:rPr>
              <a:t>Balance team members’ competing interests to keep everyone in the coalition. </a:t>
            </a:r>
          </a:p>
          <a:p>
            <a:endParaRPr lang="en-US" sz="2200" dirty="0">
              <a:solidFill>
                <a:schemeClr val="tx1"/>
              </a:solidFill>
            </a:endParaRPr>
          </a:p>
        </p:txBody>
      </p:sp>
      <p:pic>
        <p:nvPicPr>
          <p:cNvPr id="4" name="Picture 3">
            <a:extLst>
              <a:ext uri="{FF2B5EF4-FFF2-40B4-BE49-F238E27FC236}">
                <a16:creationId xmlns:a16="http://schemas.microsoft.com/office/drawing/2014/main" id="{4163FD2B-1B05-4CBF-812D-BEF7A8F75A24}"/>
              </a:ext>
            </a:extLst>
          </p:cNvPr>
          <p:cNvPicPr>
            <a:picLocks noChangeAspect="1"/>
          </p:cNvPicPr>
          <p:nvPr/>
        </p:nvPicPr>
        <p:blipFill>
          <a:blip r:embed="rId2"/>
          <a:stretch>
            <a:fillRect/>
          </a:stretch>
        </p:blipFill>
        <p:spPr>
          <a:xfrm>
            <a:off x="9632368" y="155299"/>
            <a:ext cx="2309281" cy="2829442"/>
          </a:xfrm>
          <a:prstGeom prst="rect">
            <a:avLst/>
          </a:prstGeom>
        </p:spPr>
      </p:pic>
    </p:spTree>
    <p:extLst>
      <p:ext uri="{BB962C8B-B14F-4D97-AF65-F5344CB8AC3E}">
        <p14:creationId xmlns:p14="http://schemas.microsoft.com/office/powerpoint/2010/main" val="106393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609600"/>
            <a:ext cx="12092299" cy="822385"/>
          </a:xfrm>
        </p:spPr>
        <p:txBody>
          <a:bodyPr>
            <a:noAutofit/>
          </a:bodyPr>
          <a:lstStyle/>
          <a:p>
            <a:pPr algn="ctr"/>
            <a:r>
              <a:rPr lang="en-US" sz="3600" dirty="0">
                <a:solidFill>
                  <a:srgbClr val="E84A27"/>
                </a:solidFill>
              </a:rPr>
              <a:t>A team production analysis of                                    the law of corporations</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391728"/>
            <a:ext cx="11221733" cy="4699184"/>
          </a:xfrm>
        </p:spPr>
        <p:txBody>
          <a:bodyPr>
            <a:normAutofit/>
          </a:bodyPr>
          <a:lstStyle/>
          <a:p>
            <a:r>
              <a:rPr lang="en-US" sz="2200" dirty="0">
                <a:solidFill>
                  <a:schemeClr val="tx1"/>
                </a:solidFill>
              </a:rPr>
              <a:t>Both law and economics scholars describe American corporate law as following the shareholder primacy model.</a:t>
            </a:r>
          </a:p>
          <a:p>
            <a:pPr marL="285750" indent="-285750">
              <a:buFont typeface="Arial" panose="020B0604020202020204" pitchFamily="34" charset="0"/>
              <a:buChar char="•"/>
            </a:pPr>
            <a:r>
              <a:rPr lang="en-US" sz="2200" dirty="0">
                <a:solidFill>
                  <a:schemeClr val="tx1"/>
                </a:solidFill>
              </a:rPr>
              <a:t>Directors are controlled by and owe extracontractual legal duties only to shareholders.</a:t>
            </a:r>
          </a:p>
          <a:p>
            <a:pPr marL="342900" indent="-342900">
              <a:buFont typeface="Arial" panose="020B0604020202020204" pitchFamily="34" charset="0"/>
              <a:buChar char="•"/>
            </a:pPr>
            <a:r>
              <a:rPr lang="en-US" sz="2200" dirty="0">
                <a:solidFill>
                  <a:schemeClr val="tx1"/>
                </a:solidFill>
              </a:rPr>
              <a:t>Two features of the US corporate law support this assumption:</a:t>
            </a:r>
          </a:p>
          <a:p>
            <a:pPr marL="800100" lvl="1" indent="-342900">
              <a:buFont typeface="Arial" panose="020B0604020202020204" pitchFamily="34" charset="0"/>
              <a:buChar char="•"/>
            </a:pPr>
            <a:r>
              <a:rPr lang="en-US" dirty="0">
                <a:solidFill>
                  <a:schemeClr val="tx1"/>
                </a:solidFill>
              </a:rPr>
              <a:t>The derivative suit procedure, which allows shareholders to file suit on behalf of the corporate entity against directors accused of breaching their duties to the firm.</a:t>
            </a:r>
          </a:p>
          <a:p>
            <a:pPr marL="800100" lvl="1" indent="-342900">
              <a:buFont typeface="Arial" panose="020B0604020202020204" pitchFamily="34" charset="0"/>
              <a:buChar char="•"/>
            </a:pPr>
            <a:r>
              <a:rPr lang="en-US" dirty="0">
                <a:solidFill>
                  <a:schemeClr val="tx1"/>
                </a:solidFill>
              </a:rPr>
              <a:t>Shareholder voting rights, which appear to give shareholders a unique measure of control over how the firm is run. </a:t>
            </a:r>
          </a:p>
          <a:p>
            <a:r>
              <a:rPr lang="en-US" sz="2200" dirty="0">
                <a:solidFill>
                  <a:schemeClr val="tx1"/>
                </a:solidFill>
              </a:rPr>
              <a:t>However, corporate law does </a:t>
            </a:r>
            <a:r>
              <a:rPr lang="en-US" sz="2200" u="sng" dirty="0">
                <a:solidFill>
                  <a:schemeClr val="tx1"/>
                </a:solidFill>
              </a:rPr>
              <a:t>not</a:t>
            </a:r>
            <a:r>
              <a:rPr lang="en-US" sz="2200" dirty="0">
                <a:solidFill>
                  <a:schemeClr val="tx1"/>
                </a:solidFill>
              </a:rPr>
              <a:t> treat directors as shareholders’ agents but as “independent hierarchs who are charged not with serving shareholders’ interests alone, but with serving the interests of the legal entity known as the corporation.”</a:t>
            </a:r>
          </a:p>
          <a:p>
            <a:pPr marL="342900" indent="-342900">
              <a:buFont typeface="Arial" panose="020B0604020202020204" pitchFamily="34" charset="0"/>
              <a:buChar char="•"/>
            </a:pPr>
            <a:r>
              <a:rPr lang="en-US" sz="2000" dirty="0">
                <a:solidFill>
                  <a:schemeClr val="tx1"/>
                </a:solidFill>
              </a:rPr>
              <a:t>The mediating hierarchy approach provides a more solid theoretical foundation for the basic structure of public corporation law.</a:t>
            </a:r>
          </a:p>
        </p:txBody>
      </p:sp>
    </p:spTree>
    <p:extLst>
      <p:ext uri="{BB962C8B-B14F-4D97-AF65-F5344CB8AC3E}">
        <p14:creationId xmlns:p14="http://schemas.microsoft.com/office/powerpoint/2010/main" val="258653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518243"/>
            <a:ext cx="12192000" cy="822385"/>
          </a:xfrm>
        </p:spPr>
        <p:txBody>
          <a:bodyPr>
            <a:noAutofit/>
          </a:bodyPr>
          <a:lstStyle/>
          <a:p>
            <a:pPr algn="ctr"/>
            <a:r>
              <a:rPr lang="en-US" sz="3600" dirty="0">
                <a:solidFill>
                  <a:srgbClr val="E84A27"/>
                </a:solidFill>
              </a:rPr>
              <a:t>A team production analysis of                                      the law of corporations</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408981"/>
            <a:ext cx="11481676" cy="4699184"/>
          </a:xfrm>
        </p:spPr>
        <p:txBody>
          <a:bodyPr>
            <a:noAutofit/>
          </a:bodyPr>
          <a:lstStyle/>
          <a:p>
            <a:pPr>
              <a:spcBef>
                <a:spcPts val="1800"/>
              </a:spcBef>
            </a:pPr>
            <a:r>
              <a:rPr lang="en-US" sz="2200" b="1" dirty="0">
                <a:solidFill>
                  <a:schemeClr val="tx1"/>
                </a:solidFill>
              </a:rPr>
              <a:t>Directors’ legal role: Trustees more than agents</a:t>
            </a:r>
          </a:p>
          <a:p>
            <a:pPr marL="800100" lvl="1" indent="-342900">
              <a:spcBef>
                <a:spcPts val="1800"/>
              </a:spcBef>
              <a:buFont typeface="Arial" panose="020B0604020202020204" pitchFamily="34" charset="0"/>
              <a:buChar char="•"/>
            </a:pPr>
            <a:r>
              <a:rPr lang="en-US" sz="2200" dirty="0">
                <a:solidFill>
                  <a:schemeClr val="tx1"/>
                </a:solidFill>
              </a:rPr>
              <a:t>As the ultimate decision makers, directors are not subject to direct control or supervision by anyone - They are supported by the mediating hierarchy model.</a:t>
            </a:r>
          </a:p>
          <a:p>
            <a:pPr marL="800100" lvl="1" indent="-342900">
              <a:spcBef>
                <a:spcPts val="1800"/>
              </a:spcBef>
              <a:buFont typeface="Arial" panose="020B0604020202020204" pitchFamily="34" charset="0"/>
              <a:buChar char="•"/>
            </a:pPr>
            <a:r>
              <a:rPr lang="en-US" sz="2200" dirty="0">
                <a:solidFill>
                  <a:schemeClr val="tx1"/>
                </a:solidFill>
              </a:rPr>
              <a:t>Shareholders can elect and remove directors, but not commend the board to action.</a:t>
            </a:r>
          </a:p>
          <a:p>
            <a:pPr>
              <a:spcBef>
                <a:spcPts val="1800"/>
              </a:spcBef>
            </a:pPr>
            <a:r>
              <a:rPr lang="en-US" sz="2200" b="1" dirty="0">
                <a:solidFill>
                  <a:schemeClr val="tx1"/>
                </a:solidFill>
              </a:rPr>
              <a:t>Corporate personality </a:t>
            </a:r>
            <a:r>
              <a:rPr lang="en-US" sz="2200" b="1" dirty="0">
                <a:solidFill>
                  <a:schemeClr val="tx1"/>
                </a:solidFill>
                <a:sym typeface="Wingdings" panose="05000000000000000000" pitchFamily="2" charset="2"/>
              </a:rPr>
              <a:t> </a:t>
            </a:r>
            <a:r>
              <a:rPr lang="en-US" sz="2200" dirty="0">
                <a:solidFill>
                  <a:schemeClr val="tx1"/>
                </a:solidFill>
                <a:sym typeface="Wingdings" panose="05000000000000000000" pitchFamily="2" charset="2"/>
              </a:rPr>
              <a:t>‘Legal person’</a:t>
            </a:r>
          </a:p>
          <a:p>
            <a:pPr marL="800100" lvl="1" indent="-342900">
              <a:spcBef>
                <a:spcPts val="1800"/>
              </a:spcBef>
              <a:buFont typeface="Arial" panose="020B0604020202020204" pitchFamily="34" charset="0"/>
              <a:buChar char="•"/>
            </a:pPr>
            <a:r>
              <a:rPr lang="en-US" sz="2200" dirty="0">
                <a:solidFill>
                  <a:schemeClr val="tx1"/>
                </a:solidFill>
              </a:rPr>
              <a:t>Shareholders can only sue in derivative cases to serve the interests of the firm as a whole, rather than the interests of shareholders per se.</a:t>
            </a:r>
          </a:p>
          <a:p>
            <a:pPr>
              <a:spcBef>
                <a:spcPts val="1800"/>
              </a:spcBef>
            </a:pPr>
            <a:r>
              <a:rPr lang="en-US" sz="2200" b="1" dirty="0">
                <a:solidFill>
                  <a:schemeClr val="tx1"/>
                </a:solidFill>
              </a:rPr>
              <a:t>Directors’ fiduciary duties </a:t>
            </a:r>
            <a:r>
              <a:rPr lang="en-US" sz="2200" b="1" dirty="0">
                <a:solidFill>
                  <a:schemeClr val="tx1"/>
                </a:solidFill>
                <a:sym typeface="Wingdings" panose="05000000000000000000" pitchFamily="2" charset="2"/>
              </a:rPr>
              <a:t> </a:t>
            </a:r>
            <a:r>
              <a:rPr lang="en-US" sz="2200" dirty="0">
                <a:solidFill>
                  <a:schemeClr val="tx1"/>
                </a:solidFill>
              </a:rPr>
              <a:t>Duty of Loyalty and Duty of Care </a:t>
            </a:r>
          </a:p>
          <a:p>
            <a:pPr marL="800100" lvl="1" indent="-342900">
              <a:spcBef>
                <a:spcPts val="1800"/>
              </a:spcBef>
              <a:buFont typeface="Arial" panose="020B0604020202020204" pitchFamily="34" charset="0"/>
              <a:buChar char="•"/>
            </a:pPr>
            <a:r>
              <a:rPr lang="en-US" sz="2200" dirty="0">
                <a:solidFill>
                  <a:schemeClr val="tx1"/>
                </a:solidFill>
              </a:rPr>
              <a:t>Corporate law often explicitly authorizes directors to sacrifice shareholders' interests to protect other constituencies.</a:t>
            </a:r>
          </a:p>
        </p:txBody>
      </p:sp>
    </p:spTree>
    <p:extLst>
      <p:ext uri="{BB962C8B-B14F-4D97-AF65-F5344CB8AC3E}">
        <p14:creationId xmlns:p14="http://schemas.microsoft.com/office/powerpoint/2010/main" val="152539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69669" y="425570"/>
            <a:ext cx="12122331" cy="822385"/>
          </a:xfrm>
        </p:spPr>
        <p:txBody>
          <a:bodyPr>
            <a:noAutofit/>
          </a:bodyPr>
          <a:lstStyle/>
          <a:p>
            <a:pPr algn="ctr"/>
            <a:r>
              <a:rPr lang="en-US" sz="3600" dirty="0">
                <a:solidFill>
                  <a:srgbClr val="E84A27"/>
                </a:solidFill>
              </a:rPr>
              <a:t>A team production analysis                                              of the law of corporations</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485133" y="1322717"/>
            <a:ext cx="11221733" cy="4699184"/>
          </a:xfrm>
        </p:spPr>
        <p:txBody>
          <a:bodyPr>
            <a:noAutofit/>
          </a:bodyPr>
          <a:lstStyle/>
          <a:p>
            <a:r>
              <a:rPr lang="en-US" sz="2200" b="1" dirty="0">
                <a:solidFill>
                  <a:schemeClr val="tx1"/>
                </a:solidFill>
              </a:rPr>
              <a:t>Re-examining shareholders’ voting rights </a:t>
            </a:r>
            <a:r>
              <a:rPr lang="en-US" sz="2200" dirty="0">
                <a:solidFill>
                  <a:schemeClr val="tx1"/>
                </a:solidFill>
                <a:sym typeface="Wingdings" panose="05000000000000000000" pitchFamily="2" charset="2"/>
              </a:rPr>
              <a:t> They elect the board of directors</a:t>
            </a:r>
          </a:p>
          <a:p>
            <a:pPr marL="800100" lvl="1" indent="-342900">
              <a:buFont typeface="Arial" panose="020B0604020202020204" pitchFamily="34" charset="0"/>
              <a:buChar char="•"/>
            </a:pPr>
            <a:r>
              <a:rPr lang="en-US" sz="2200" dirty="0">
                <a:solidFill>
                  <a:schemeClr val="tx1"/>
                </a:solidFill>
              </a:rPr>
              <a:t>Yet, the voting rights are so weak as to be virtually meaningless (at least in publicly-traded corporations) and they can only vote “yes” or “no” when directors propose a corporate change.</a:t>
            </a:r>
          </a:p>
          <a:p>
            <a:endParaRPr lang="en-US" sz="2200" b="1" dirty="0">
              <a:solidFill>
                <a:schemeClr val="tx1"/>
              </a:solidFill>
              <a:sym typeface="Wingdings" panose="05000000000000000000" pitchFamily="2" charset="2"/>
            </a:endParaRPr>
          </a:p>
          <a:p>
            <a:r>
              <a:rPr lang="en-US" sz="2200" b="1" dirty="0">
                <a:solidFill>
                  <a:schemeClr val="tx1"/>
                </a:solidFill>
                <a:sym typeface="Wingdings" panose="05000000000000000000" pitchFamily="2" charset="2"/>
              </a:rPr>
              <a:t>How corporate law keeps directors faithful</a:t>
            </a:r>
          </a:p>
          <a:p>
            <a:pPr marL="800100" lvl="1" indent="-342900">
              <a:buFont typeface="Arial" panose="020B0604020202020204" pitchFamily="34" charset="0"/>
              <a:buChar char="•"/>
            </a:pPr>
            <a:r>
              <a:rPr lang="en-US" sz="2200" dirty="0">
                <a:solidFill>
                  <a:schemeClr val="tx1"/>
                </a:solidFill>
                <a:sym typeface="Wingdings" panose="05000000000000000000" pitchFamily="2" charset="2"/>
              </a:rPr>
              <a:t>Directors have an interest in serving their corporate constituents well if they want to keep their positions.</a:t>
            </a:r>
          </a:p>
          <a:p>
            <a:pPr marL="800100" lvl="1" indent="-342900">
              <a:buFont typeface="Arial" panose="020B0604020202020204" pitchFamily="34" charset="0"/>
              <a:buChar char="•"/>
            </a:pPr>
            <a:r>
              <a:rPr lang="en-US" sz="2200" dirty="0">
                <a:solidFill>
                  <a:schemeClr val="tx1"/>
                </a:solidFill>
                <a:sym typeface="Wingdings" panose="05000000000000000000" pitchFamily="2" charset="2"/>
              </a:rPr>
              <a:t>Corporate law encourages directors to serve their firms’ interests by severely limiting their abilities to serve their own interests.</a:t>
            </a:r>
          </a:p>
          <a:p>
            <a:pPr marL="800100" lvl="1" indent="-342900">
              <a:buFont typeface="Arial" panose="020B0604020202020204" pitchFamily="34" charset="0"/>
              <a:buChar char="•"/>
            </a:pPr>
            <a:r>
              <a:rPr lang="en-US" sz="2200" dirty="0">
                <a:solidFill>
                  <a:schemeClr val="tx1"/>
                </a:solidFill>
                <a:sym typeface="Wingdings" panose="05000000000000000000" pitchFamily="2" charset="2"/>
              </a:rPr>
              <a:t>Directors are encouraged to serve the firm by corporate cultural norms of fairness and trust.</a:t>
            </a:r>
          </a:p>
          <a:p>
            <a:endParaRPr lang="en-US" sz="2200" dirty="0">
              <a:solidFill>
                <a:schemeClr val="tx1"/>
              </a:solidFill>
              <a:sym typeface="Wingdings" panose="05000000000000000000" pitchFamily="2" charset="2"/>
            </a:endParaRPr>
          </a:p>
          <a:p>
            <a:endParaRPr lang="en-US" sz="2200" dirty="0">
              <a:solidFill>
                <a:schemeClr val="tx1"/>
              </a:solidFill>
              <a:sym typeface="Wingdings" panose="05000000000000000000" pitchFamily="2" charset="2"/>
            </a:endParaRPr>
          </a:p>
        </p:txBody>
      </p:sp>
    </p:spTree>
    <p:extLst>
      <p:ext uri="{BB962C8B-B14F-4D97-AF65-F5344CB8AC3E}">
        <p14:creationId xmlns:p14="http://schemas.microsoft.com/office/powerpoint/2010/main" val="338373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224287"/>
            <a:ext cx="12192000" cy="822385"/>
          </a:xfrm>
        </p:spPr>
        <p:txBody>
          <a:bodyPr>
            <a:noAutofit/>
          </a:bodyPr>
          <a:lstStyle/>
          <a:p>
            <a:pPr algn="ctr"/>
            <a:r>
              <a:rPr lang="en-US" sz="3600" dirty="0">
                <a:solidFill>
                  <a:srgbClr val="E84A27"/>
                </a:solidFill>
              </a:rPr>
              <a:t>Conclusion</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485133" y="1127185"/>
            <a:ext cx="11221733" cy="4699184"/>
          </a:xfrm>
        </p:spPr>
        <p:txBody>
          <a:bodyPr>
            <a:noAutofit/>
          </a:bodyPr>
          <a:lstStyle/>
          <a:p>
            <a:r>
              <a:rPr lang="en-US" sz="2200" dirty="0">
                <a:solidFill>
                  <a:schemeClr val="tx1"/>
                </a:solidFill>
                <a:sym typeface="Wingdings" panose="05000000000000000000" pitchFamily="2" charset="2"/>
              </a:rPr>
              <a:t>This article proposes an approach to thinking about public corporations that does not reject the ‘nexus of contracts’ view. Rather, it builds on it by acknowledging the limits of what can be achieved by explicit contracting or by assigning property rights. </a:t>
            </a:r>
          </a:p>
          <a:p>
            <a:pPr marL="342900" indent="-342900">
              <a:buFont typeface="Arial" panose="020B0604020202020204" pitchFamily="34" charset="0"/>
              <a:buChar char="•"/>
            </a:pPr>
            <a:r>
              <a:rPr lang="en-US" sz="2200" dirty="0">
                <a:solidFill>
                  <a:schemeClr val="tx1"/>
                </a:solidFill>
                <a:sym typeface="Wingdings" panose="05000000000000000000" pitchFamily="2" charset="2"/>
              </a:rPr>
              <a:t>Gaps in explicit contracts can be filled by assigning residual control rights (property rights) to a third party – the board of directors – which is largely away from the direct control of any of the various economic interests.</a:t>
            </a:r>
          </a:p>
          <a:p>
            <a:r>
              <a:rPr lang="en-US" sz="2200" b="1" dirty="0">
                <a:solidFill>
                  <a:schemeClr val="tx1"/>
                </a:solidFill>
                <a:sym typeface="Wingdings" panose="05000000000000000000" pitchFamily="2" charset="2"/>
              </a:rPr>
              <a:t>The mediating hierarchical model:</a:t>
            </a:r>
          </a:p>
          <a:p>
            <a:pPr marL="342900" indent="-342900">
              <a:buFont typeface="Arial" panose="020B0604020202020204" pitchFamily="34" charset="0"/>
              <a:buChar char="•"/>
            </a:pPr>
            <a:r>
              <a:rPr lang="en-US" sz="2200" dirty="0">
                <a:solidFill>
                  <a:schemeClr val="tx1"/>
                </a:solidFill>
                <a:sym typeface="Wingdings" panose="05000000000000000000" pitchFamily="2" charset="2"/>
              </a:rPr>
              <a:t>Explains many important aspects of corporate law much more robustly than its alternatives, especially principal-agent theories. </a:t>
            </a:r>
          </a:p>
          <a:p>
            <a:pPr marL="342900" indent="-342900">
              <a:buFont typeface="Arial" panose="020B0604020202020204" pitchFamily="34" charset="0"/>
              <a:buChar char="•"/>
            </a:pPr>
            <a:r>
              <a:rPr lang="en-US" sz="2200" dirty="0">
                <a:solidFill>
                  <a:schemeClr val="tx1"/>
                </a:solidFill>
                <a:sym typeface="Wingdings" panose="05000000000000000000" pitchFamily="2" charset="2"/>
              </a:rPr>
              <a:t>Insulates corporate directors from the direct command and control of any of the groups that comprise the corporate team, including its shareholders.</a:t>
            </a:r>
          </a:p>
          <a:p>
            <a:pPr marL="342900" indent="-342900">
              <a:buFont typeface="Arial" panose="020B0604020202020204" pitchFamily="34" charset="0"/>
              <a:buChar char="•"/>
            </a:pPr>
            <a:r>
              <a:rPr lang="en-US" sz="2200" dirty="0">
                <a:solidFill>
                  <a:schemeClr val="tx1"/>
                </a:solidFill>
                <a:sym typeface="Wingdings" panose="05000000000000000000" pitchFamily="2" charset="2"/>
              </a:rPr>
              <a:t>While it may not reduce agency costs, it may provide an efficient (albeit second-best) solution to the contracting problems that arise in team production. </a:t>
            </a:r>
          </a:p>
        </p:txBody>
      </p:sp>
    </p:spTree>
    <p:extLst>
      <p:ext uri="{BB962C8B-B14F-4D97-AF65-F5344CB8AC3E}">
        <p14:creationId xmlns:p14="http://schemas.microsoft.com/office/powerpoint/2010/main" val="139453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3CDA-9024-4AE5-B5F0-75F2EA4B4AED}"/>
              </a:ext>
            </a:extLst>
          </p:cNvPr>
          <p:cNvSpPr>
            <a:spLocks noGrp="1"/>
          </p:cNvSpPr>
          <p:nvPr>
            <p:ph type="title"/>
          </p:nvPr>
        </p:nvSpPr>
        <p:spPr>
          <a:xfrm>
            <a:off x="0" y="331740"/>
            <a:ext cx="12191999" cy="941037"/>
          </a:xfrm>
        </p:spPr>
        <p:txBody>
          <a:bodyPr>
            <a:normAutofit/>
          </a:bodyPr>
          <a:lstStyle/>
          <a:p>
            <a:pPr algn="ctr"/>
            <a:r>
              <a:rPr lang="en-US" sz="4000" dirty="0"/>
              <a:t>Discussion</a:t>
            </a:r>
          </a:p>
        </p:txBody>
      </p:sp>
      <p:sp>
        <p:nvSpPr>
          <p:cNvPr id="3" name="Text Placeholder 2">
            <a:extLst>
              <a:ext uri="{FF2B5EF4-FFF2-40B4-BE49-F238E27FC236}">
                <a16:creationId xmlns:a16="http://schemas.microsoft.com/office/drawing/2014/main" id="{1D8ED7FA-6A2A-4AFD-9023-994AB149D8B1}"/>
              </a:ext>
            </a:extLst>
          </p:cNvPr>
          <p:cNvSpPr>
            <a:spLocks noGrp="1"/>
          </p:cNvSpPr>
          <p:nvPr>
            <p:ph type="body" idx="1"/>
          </p:nvPr>
        </p:nvSpPr>
        <p:spPr>
          <a:xfrm>
            <a:off x="531552" y="1518250"/>
            <a:ext cx="11146641" cy="4066974"/>
          </a:xfrm>
        </p:spPr>
        <p:txBody>
          <a:bodyPr/>
          <a:lstStyle/>
          <a:p>
            <a:pPr marL="342900" indent="-342900">
              <a:buFont typeface="Arial" panose="020B0604020202020204" pitchFamily="34" charset="0"/>
              <a:buChar char="•"/>
            </a:pPr>
            <a:r>
              <a:rPr lang="en-US" dirty="0">
                <a:solidFill>
                  <a:schemeClr val="tx1"/>
                </a:solidFill>
              </a:rPr>
              <a:t>When discussing the ability of directors to serve their own interests, the authors explain that corporate law encourages directors to serve their firms’ interests by </a:t>
            </a:r>
            <a:r>
              <a:rPr lang="en-US" i="1" dirty="0">
                <a:solidFill>
                  <a:schemeClr val="tx1"/>
                </a:solidFill>
              </a:rPr>
              <a:t>severely limiting their abilities to serve their own</a:t>
            </a:r>
            <a:r>
              <a:rPr lang="en-US" dirty="0">
                <a:solidFill>
                  <a:schemeClr val="tx1"/>
                </a:solidFill>
              </a:rPr>
              <a:t>. The underpinning assumption here is that if directors are unable to serve their own interests, they will serve the interests of the firm. Is this a valid assumption?</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Is what the authors describe what people think about when they decide to incorporate as a firm? Why or why not ? Does it matter whether they do?  </a:t>
            </a:r>
          </a:p>
        </p:txBody>
      </p:sp>
    </p:spTree>
    <p:extLst>
      <p:ext uri="{BB962C8B-B14F-4D97-AF65-F5344CB8AC3E}">
        <p14:creationId xmlns:p14="http://schemas.microsoft.com/office/powerpoint/2010/main" val="2570629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45E3E3-18CD-D896-E708-6AB1804BCCCB}"/>
              </a:ext>
            </a:extLst>
          </p:cNvPr>
          <p:cNvSpPr>
            <a:spLocks noGrp="1"/>
          </p:cNvSpPr>
          <p:nvPr>
            <p:ph type="ctrTitle"/>
          </p:nvPr>
        </p:nvSpPr>
        <p:spPr>
          <a:xfrm>
            <a:off x="1784168" y="949325"/>
            <a:ext cx="8623663" cy="2387600"/>
          </a:xfrm>
        </p:spPr>
        <p:txBody>
          <a:bodyPr/>
          <a:lstStyle/>
          <a:p>
            <a:r>
              <a:rPr lang="en-US" dirty="0"/>
              <a:t>Thank you!</a:t>
            </a:r>
          </a:p>
        </p:txBody>
      </p:sp>
    </p:spTree>
    <p:extLst>
      <p:ext uri="{BB962C8B-B14F-4D97-AF65-F5344CB8AC3E}">
        <p14:creationId xmlns:p14="http://schemas.microsoft.com/office/powerpoint/2010/main" val="311754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166777"/>
            <a:ext cx="12192000" cy="822385"/>
          </a:xfrm>
        </p:spPr>
        <p:txBody>
          <a:bodyPr>
            <a:normAutofit/>
          </a:bodyPr>
          <a:lstStyle/>
          <a:p>
            <a:pPr algn="ctr"/>
            <a:r>
              <a:rPr lang="en-US" sz="4000" dirty="0"/>
              <a:t>Motivation</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129839"/>
            <a:ext cx="11010590" cy="4922808"/>
          </a:xfrm>
        </p:spPr>
        <p:txBody>
          <a:bodyPr>
            <a:normAutofit/>
          </a:bodyPr>
          <a:lstStyle/>
          <a:p>
            <a:r>
              <a:rPr lang="en-US" sz="2200" b="1" dirty="0">
                <a:solidFill>
                  <a:schemeClr val="tx1"/>
                </a:solidFill>
              </a:rPr>
              <a:t>Who owns a corporation?</a:t>
            </a:r>
          </a:p>
          <a:p>
            <a:pPr marL="342900" indent="-342900">
              <a:buFont typeface="Arial" panose="020B0604020202020204" pitchFamily="34" charset="0"/>
              <a:buChar char="•"/>
            </a:pPr>
            <a:r>
              <a:rPr lang="en-US" sz="2200" dirty="0">
                <a:solidFill>
                  <a:schemeClr val="tx1"/>
                </a:solidFill>
              </a:rPr>
              <a:t>Most economists and legal scholars </a:t>
            </a:r>
            <a:r>
              <a:rPr lang="en-US" sz="2200" dirty="0">
                <a:solidFill>
                  <a:schemeClr val="tx1"/>
                </a:solidFill>
                <a:sym typeface="Wingdings" panose="05000000000000000000" pitchFamily="2" charset="2"/>
              </a:rPr>
              <a:t></a:t>
            </a:r>
            <a:r>
              <a:rPr lang="en-US" sz="2200" dirty="0">
                <a:solidFill>
                  <a:schemeClr val="tx1"/>
                </a:solidFill>
              </a:rPr>
              <a:t> Shareholders </a:t>
            </a:r>
          </a:p>
          <a:p>
            <a:pPr marL="342900" indent="-342900">
              <a:buFont typeface="Arial" panose="020B0604020202020204" pitchFamily="34" charset="0"/>
              <a:buChar char="•"/>
            </a:pPr>
            <a:r>
              <a:rPr lang="en-US" sz="2200" dirty="0">
                <a:solidFill>
                  <a:schemeClr val="tx1"/>
                </a:solidFill>
              </a:rPr>
              <a:t>Corporations are bundles of assets collectively owned by shareholders (principals) who hire directors and officers (agents) </a:t>
            </a:r>
          </a:p>
          <a:p>
            <a:r>
              <a:rPr lang="en-US" sz="2200" b="1" dirty="0">
                <a:solidFill>
                  <a:schemeClr val="tx1"/>
                </a:solidFill>
              </a:rPr>
              <a:t>Two key challenges:</a:t>
            </a:r>
          </a:p>
          <a:p>
            <a:pPr marL="342900" indent="-342900">
              <a:buFont typeface="Arial" panose="020B0604020202020204" pitchFamily="34" charset="0"/>
              <a:buChar char="•"/>
            </a:pPr>
            <a:r>
              <a:rPr lang="en-US" sz="2200" dirty="0">
                <a:solidFill>
                  <a:schemeClr val="tx1"/>
                </a:solidFill>
              </a:rPr>
              <a:t>To reduce agency costs by keeping directors and managers faithful to shareholders’ interests.</a:t>
            </a:r>
          </a:p>
          <a:p>
            <a:pPr marL="342900" indent="-342900">
              <a:buFont typeface="Arial" panose="020B0604020202020204" pitchFamily="34" charset="0"/>
              <a:buChar char="•"/>
            </a:pPr>
            <a:r>
              <a:rPr lang="en-US" sz="2200" dirty="0">
                <a:solidFill>
                  <a:schemeClr val="tx1"/>
                </a:solidFill>
              </a:rPr>
              <a:t>To prioritize the maximization of shareholder’s wealth.</a:t>
            </a:r>
          </a:p>
          <a:p>
            <a:r>
              <a:rPr lang="en-US" sz="2200" b="1" dirty="0">
                <a:solidFill>
                  <a:schemeClr val="tx1"/>
                </a:solidFill>
              </a:rPr>
              <a:t>Limitations of this principal-agent model </a:t>
            </a:r>
          </a:p>
          <a:p>
            <a:pPr marL="342900" indent="-342900">
              <a:buFont typeface="Arial" panose="020B0604020202020204" pitchFamily="34" charset="0"/>
              <a:buChar char="•"/>
            </a:pPr>
            <a:r>
              <a:rPr lang="en-US" sz="2200" dirty="0">
                <a:solidFill>
                  <a:schemeClr val="tx1"/>
                </a:solidFill>
              </a:rPr>
              <a:t>The firm exists to minimize agency costs and maximize wealth </a:t>
            </a:r>
            <a:r>
              <a:rPr lang="en-US" sz="2200" dirty="0">
                <a:solidFill>
                  <a:schemeClr val="tx1"/>
                </a:solidFill>
                <a:sym typeface="Wingdings" panose="05000000000000000000" pitchFamily="2" charset="2"/>
              </a:rPr>
              <a:t> This reasoning</a:t>
            </a:r>
            <a:r>
              <a:rPr lang="en-US" sz="2200" dirty="0">
                <a:solidFill>
                  <a:schemeClr val="tx1"/>
                </a:solidFill>
              </a:rPr>
              <a:t> does not explain the publicly-traded </a:t>
            </a:r>
            <a:r>
              <a:rPr lang="en-US" sz="2200" i="1" dirty="0">
                <a:solidFill>
                  <a:schemeClr val="tx1"/>
                </a:solidFill>
              </a:rPr>
              <a:t>corporation</a:t>
            </a:r>
            <a:r>
              <a:rPr lang="en-US" sz="2200" dirty="0">
                <a:solidFill>
                  <a:schemeClr val="tx1"/>
                </a:solidFill>
              </a:rPr>
              <a:t>. </a:t>
            </a:r>
          </a:p>
        </p:txBody>
      </p:sp>
    </p:spTree>
    <p:extLst>
      <p:ext uri="{BB962C8B-B14F-4D97-AF65-F5344CB8AC3E}">
        <p14:creationId xmlns:p14="http://schemas.microsoft.com/office/powerpoint/2010/main" val="280743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287547"/>
            <a:ext cx="12192000" cy="822385"/>
          </a:xfrm>
        </p:spPr>
        <p:txBody>
          <a:bodyPr>
            <a:normAutofit/>
          </a:bodyPr>
          <a:lstStyle/>
          <a:p>
            <a:pPr algn="ctr"/>
            <a:r>
              <a:rPr lang="en-US" sz="4000" dirty="0"/>
              <a:t>Overview</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436187"/>
            <a:ext cx="11542636" cy="4073659"/>
          </a:xfrm>
        </p:spPr>
        <p:txBody>
          <a:bodyPr>
            <a:normAutofit/>
          </a:bodyPr>
          <a:lstStyle/>
          <a:p>
            <a:r>
              <a:rPr lang="en-US" b="1" dirty="0">
                <a:solidFill>
                  <a:schemeClr val="tx1"/>
                </a:solidFill>
              </a:rPr>
              <a:t>Standard economic theory of the firm </a:t>
            </a:r>
            <a:r>
              <a:rPr lang="en-US" dirty="0">
                <a:solidFill>
                  <a:schemeClr val="tx1"/>
                </a:solidFill>
              </a:rPr>
              <a:t>– Why do firms exist?</a:t>
            </a:r>
          </a:p>
          <a:p>
            <a:endParaRPr lang="en-US" dirty="0">
              <a:solidFill>
                <a:schemeClr val="tx1"/>
              </a:solidFill>
            </a:endParaRPr>
          </a:p>
          <a:p>
            <a:pPr marL="457200" indent="-457200">
              <a:spcBef>
                <a:spcPts val="1800"/>
              </a:spcBef>
              <a:buFont typeface="+mj-lt"/>
              <a:buAutoNum type="arabicPeriod"/>
            </a:pPr>
            <a:r>
              <a:rPr lang="en-US" u="sng" dirty="0">
                <a:solidFill>
                  <a:schemeClr val="tx1"/>
                </a:solidFill>
              </a:rPr>
              <a:t>Principal-agent</a:t>
            </a:r>
            <a:r>
              <a:rPr lang="en-US" dirty="0">
                <a:solidFill>
                  <a:schemeClr val="tx1"/>
                </a:solidFill>
              </a:rPr>
              <a:t> – explores contracting problems that arise when one actor hires another to act on his/her behalf.</a:t>
            </a:r>
          </a:p>
          <a:p>
            <a:pPr marL="457200" indent="-457200">
              <a:spcBef>
                <a:spcPts val="1800"/>
              </a:spcBef>
              <a:buFont typeface="+mj-lt"/>
              <a:buAutoNum type="arabicPeriod"/>
            </a:pPr>
            <a:r>
              <a:rPr lang="en-US" u="sng" dirty="0">
                <a:solidFill>
                  <a:schemeClr val="tx1"/>
                </a:solidFill>
              </a:rPr>
              <a:t>Property rights</a:t>
            </a:r>
            <a:r>
              <a:rPr lang="en-US" dirty="0">
                <a:solidFill>
                  <a:schemeClr val="tx1"/>
                </a:solidFill>
              </a:rPr>
              <a:t> – examines the role of property rights in coordinating productive activities where it is too costly to write and enforce complete contracts. </a:t>
            </a:r>
          </a:p>
          <a:p>
            <a:pPr marL="457200" indent="-457200">
              <a:spcBef>
                <a:spcPts val="1800"/>
              </a:spcBef>
              <a:buFont typeface="+mj-lt"/>
              <a:buAutoNum type="arabicPeriod"/>
            </a:pPr>
            <a:r>
              <a:rPr lang="en-US" u="sng" dirty="0">
                <a:solidFill>
                  <a:schemeClr val="tx1"/>
                </a:solidFill>
              </a:rPr>
              <a:t>Team production</a:t>
            </a:r>
            <a:r>
              <a:rPr lang="en-US" dirty="0">
                <a:solidFill>
                  <a:schemeClr val="tx1"/>
                </a:solidFill>
              </a:rPr>
              <a:t>– considers the role hierarchy may play in policing against shirking problems that may rise in coordinating team production. </a:t>
            </a:r>
          </a:p>
          <a:p>
            <a:endParaRPr lang="en-US" b="1" dirty="0">
              <a:solidFill>
                <a:schemeClr val="tx1"/>
              </a:solidFill>
            </a:endParaRPr>
          </a:p>
          <a:p>
            <a:endParaRPr lang="en-US" dirty="0"/>
          </a:p>
        </p:txBody>
      </p:sp>
    </p:spTree>
    <p:extLst>
      <p:ext uri="{BB962C8B-B14F-4D97-AF65-F5344CB8AC3E}">
        <p14:creationId xmlns:p14="http://schemas.microsoft.com/office/powerpoint/2010/main" val="140547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161027"/>
            <a:ext cx="12192000" cy="822385"/>
          </a:xfrm>
        </p:spPr>
        <p:txBody>
          <a:bodyPr>
            <a:normAutofit/>
          </a:bodyPr>
          <a:lstStyle/>
          <a:p>
            <a:pPr algn="ctr"/>
            <a:r>
              <a:rPr lang="en-US" sz="3600" dirty="0">
                <a:solidFill>
                  <a:srgbClr val="002060"/>
                </a:solidFill>
              </a:rPr>
              <a:t>1. Principal-Agent Approach</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3" y="1213449"/>
            <a:ext cx="11368465" cy="4718428"/>
          </a:xfrm>
        </p:spPr>
        <p:txBody>
          <a:bodyPr>
            <a:normAutofit/>
          </a:bodyPr>
          <a:lstStyle/>
          <a:p>
            <a:r>
              <a:rPr lang="en-US" sz="2200" b="1" dirty="0">
                <a:solidFill>
                  <a:schemeClr val="tx1"/>
                </a:solidFill>
              </a:rPr>
              <a:t>Focuses on bilateral relationships </a:t>
            </a:r>
          </a:p>
          <a:p>
            <a:pPr marL="342900" indent="-342900">
              <a:buFont typeface="Arial" panose="020B0604020202020204" pitchFamily="34" charset="0"/>
              <a:buChar char="•"/>
            </a:pPr>
            <a:r>
              <a:rPr lang="en-US" sz="2200" dirty="0">
                <a:solidFill>
                  <a:schemeClr val="tx1"/>
                </a:solidFill>
              </a:rPr>
              <a:t>A “principal” who wants to accomplish some project she cannot do by herself hires an “agent” to do that project on her behalf.</a:t>
            </a:r>
          </a:p>
          <a:p>
            <a:pPr marL="342900" indent="-342900">
              <a:buFont typeface="Arial" panose="020B0604020202020204" pitchFamily="34" charset="0"/>
              <a:buChar char="•"/>
            </a:pPr>
            <a:r>
              <a:rPr lang="en-US" sz="2200" i="1" dirty="0">
                <a:solidFill>
                  <a:schemeClr val="tx1"/>
                </a:solidFill>
              </a:rPr>
              <a:t>Efficiency problems </a:t>
            </a:r>
            <a:r>
              <a:rPr lang="en-US" sz="2200" dirty="0">
                <a:solidFill>
                  <a:schemeClr val="tx1"/>
                </a:solidFill>
                <a:sym typeface="Wingdings" panose="05000000000000000000" pitchFamily="2" charset="2"/>
              </a:rPr>
              <a:t> S</a:t>
            </a:r>
            <a:r>
              <a:rPr lang="en-US" sz="2200" dirty="0">
                <a:solidFill>
                  <a:schemeClr val="tx1"/>
                </a:solidFill>
              </a:rPr>
              <a:t>tem from monitoring challenges and decoupling between efforts and results.</a:t>
            </a:r>
          </a:p>
          <a:p>
            <a:pPr marL="800100" lvl="1" indent="-342900">
              <a:buFont typeface="Arial" panose="020B0604020202020204" pitchFamily="34" charset="0"/>
              <a:buChar char="•"/>
            </a:pPr>
            <a:r>
              <a:rPr lang="en-US" sz="2200" dirty="0">
                <a:solidFill>
                  <a:schemeClr val="tx1"/>
                </a:solidFill>
              </a:rPr>
              <a:t>How can the principal write a contract that motivates the agent to do his best to accomplish the principal’s goals?</a:t>
            </a:r>
          </a:p>
          <a:p>
            <a:r>
              <a:rPr lang="en-US" sz="2200" b="1" dirty="0">
                <a:solidFill>
                  <a:schemeClr val="tx1"/>
                </a:solidFill>
              </a:rPr>
              <a:t>Limitation: </a:t>
            </a:r>
            <a:r>
              <a:rPr lang="en-US" sz="2200" dirty="0">
                <a:solidFill>
                  <a:schemeClr val="tx1"/>
                </a:solidFill>
              </a:rPr>
              <a:t>It ignores the possibility that:</a:t>
            </a:r>
          </a:p>
          <a:p>
            <a:pPr marL="342900" indent="-342900">
              <a:buFont typeface="Arial" panose="020B0604020202020204" pitchFamily="34" charset="0"/>
              <a:buChar char="•"/>
            </a:pPr>
            <a:r>
              <a:rPr lang="en-US" sz="2200" dirty="0">
                <a:solidFill>
                  <a:schemeClr val="tx1"/>
                </a:solidFill>
              </a:rPr>
              <a:t>The agent might have trouble getting the principal to perform their end of the deal.</a:t>
            </a:r>
          </a:p>
          <a:p>
            <a:pPr marL="342900" indent="-342900">
              <a:buFont typeface="Arial" panose="020B0604020202020204" pitchFamily="34" charset="0"/>
              <a:buChar char="•"/>
            </a:pPr>
            <a:r>
              <a:rPr lang="en-US" sz="2200" dirty="0">
                <a:solidFill>
                  <a:schemeClr val="tx1"/>
                </a:solidFill>
              </a:rPr>
              <a:t>Part of the agent's job is to figure out what needs to be done (more common in public corporations).</a:t>
            </a:r>
          </a:p>
          <a:p>
            <a:pPr marL="342900" indent="-342900">
              <a:buFont typeface="Arial" panose="020B0604020202020204" pitchFamily="34" charset="0"/>
              <a:buChar char="•"/>
            </a:pPr>
            <a:r>
              <a:rPr lang="en-US" sz="2200" dirty="0">
                <a:solidFill>
                  <a:schemeClr val="tx1"/>
                </a:solidFill>
              </a:rPr>
              <a:t>Many relationships are ambiguous (no principal-agent authority).</a:t>
            </a:r>
          </a:p>
          <a:p>
            <a:endParaRPr lang="en-US" sz="2200" b="1" dirty="0">
              <a:solidFill>
                <a:schemeClr val="tx1"/>
              </a:solidFill>
            </a:endParaRPr>
          </a:p>
        </p:txBody>
      </p:sp>
    </p:spTree>
    <p:extLst>
      <p:ext uri="{BB962C8B-B14F-4D97-AF65-F5344CB8AC3E}">
        <p14:creationId xmlns:p14="http://schemas.microsoft.com/office/powerpoint/2010/main" val="389376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166778"/>
            <a:ext cx="12192000" cy="822385"/>
          </a:xfrm>
        </p:spPr>
        <p:txBody>
          <a:bodyPr>
            <a:normAutofit/>
          </a:bodyPr>
          <a:lstStyle/>
          <a:p>
            <a:pPr algn="ctr"/>
            <a:r>
              <a:rPr lang="en-US" sz="3600" dirty="0">
                <a:solidFill>
                  <a:srgbClr val="002060"/>
                </a:solidFill>
              </a:rPr>
              <a:t>2. Property Rights Approach</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155939"/>
            <a:ext cx="11455550" cy="4929443"/>
          </a:xfrm>
        </p:spPr>
        <p:txBody>
          <a:bodyPr>
            <a:normAutofit/>
          </a:bodyPr>
          <a:lstStyle/>
          <a:p>
            <a:r>
              <a:rPr lang="en-US" sz="2200" b="1" dirty="0">
                <a:solidFill>
                  <a:schemeClr val="tx1"/>
                </a:solidFill>
              </a:rPr>
              <a:t>Focuses on long-term productive relationships</a:t>
            </a:r>
          </a:p>
          <a:p>
            <a:pPr marL="342900" indent="-342900">
              <a:buFont typeface="Arial" panose="020B0604020202020204" pitchFamily="34" charset="0"/>
              <a:buChar char="•"/>
            </a:pPr>
            <a:r>
              <a:rPr lang="en-US" sz="2200" dirty="0">
                <a:solidFill>
                  <a:schemeClr val="tx1"/>
                </a:solidFill>
              </a:rPr>
              <a:t>Writing complete contracts that explicitly provide for all contingencies can often be costly or even impossible.</a:t>
            </a:r>
          </a:p>
          <a:p>
            <a:pPr marL="800100" lvl="1" indent="-342900">
              <a:buFont typeface="Arial" panose="020B0604020202020204" pitchFamily="34" charset="0"/>
              <a:buChar char="•"/>
            </a:pPr>
            <a:r>
              <a:rPr lang="en-US" sz="2200" dirty="0">
                <a:solidFill>
                  <a:schemeClr val="tx1"/>
                </a:solidFill>
              </a:rPr>
              <a:t>Who does what and who gets what in the course of a long-term productive relationship?</a:t>
            </a:r>
          </a:p>
          <a:p>
            <a:pPr marL="342900" indent="-342900">
              <a:buFont typeface="Arial" panose="020B0604020202020204" pitchFamily="34" charset="0"/>
              <a:buChar char="•"/>
            </a:pPr>
            <a:r>
              <a:rPr lang="en-US" sz="2200" dirty="0">
                <a:solidFill>
                  <a:schemeClr val="tx1"/>
                </a:solidFill>
              </a:rPr>
              <a:t>Solution for closing contractual gaps: Assigning property rights to one of the parties - giving that party a residual right of control over the assets used in the joint enterprise. </a:t>
            </a:r>
          </a:p>
          <a:p>
            <a:r>
              <a:rPr lang="en-US" sz="2200" b="1" dirty="0">
                <a:solidFill>
                  <a:schemeClr val="tx1"/>
                </a:solidFill>
              </a:rPr>
              <a:t>Limitation: </a:t>
            </a:r>
            <a:r>
              <a:rPr lang="en-US" sz="2200" dirty="0">
                <a:solidFill>
                  <a:schemeClr val="tx1"/>
                </a:solidFill>
              </a:rPr>
              <a:t>Not applicable for public corporations</a:t>
            </a:r>
          </a:p>
          <a:p>
            <a:pPr marL="342900" indent="-342900">
              <a:buFont typeface="Arial" panose="020B0604020202020204" pitchFamily="34" charset="0"/>
              <a:buChar char="•"/>
            </a:pPr>
            <a:r>
              <a:rPr lang="en-US" sz="2200" dirty="0">
                <a:solidFill>
                  <a:schemeClr val="tx1"/>
                </a:solidFill>
              </a:rPr>
              <a:t>It is not a theory of the corporation; Corporate law is clearly not needed to achieve common ownership of assets.</a:t>
            </a:r>
          </a:p>
          <a:p>
            <a:pPr marL="342900" indent="-342900">
              <a:buFont typeface="Arial" panose="020B0604020202020204" pitchFamily="34" charset="0"/>
              <a:buChar char="•"/>
            </a:pPr>
            <a:r>
              <a:rPr lang="en-US" sz="2200" dirty="0">
                <a:solidFill>
                  <a:schemeClr val="tx1"/>
                </a:solidFill>
              </a:rPr>
              <a:t>The theory mis-states the nature of shareholders’ interests in public corporations.</a:t>
            </a:r>
          </a:p>
          <a:p>
            <a:pPr marL="800100" lvl="1" indent="-342900">
              <a:buFont typeface="Arial" panose="020B0604020202020204" pitchFamily="34" charset="0"/>
              <a:buChar char="•"/>
            </a:pPr>
            <a:r>
              <a:rPr lang="en-US" sz="2200" dirty="0">
                <a:solidFill>
                  <a:schemeClr val="tx1"/>
                </a:solidFill>
              </a:rPr>
              <a:t>Knowledge and experience reside in the minds of employees, not in the hands of shareholders.</a:t>
            </a:r>
          </a:p>
          <a:p>
            <a:endParaRPr lang="en-US" dirty="0"/>
          </a:p>
        </p:txBody>
      </p:sp>
    </p:spTree>
    <p:extLst>
      <p:ext uri="{BB962C8B-B14F-4D97-AF65-F5344CB8AC3E}">
        <p14:creationId xmlns:p14="http://schemas.microsoft.com/office/powerpoint/2010/main" val="155426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287547"/>
            <a:ext cx="8020594" cy="822385"/>
          </a:xfrm>
        </p:spPr>
        <p:txBody>
          <a:bodyPr>
            <a:normAutofit/>
          </a:bodyPr>
          <a:lstStyle/>
          <a:p>
            <a:pPr algn="ctr"/>
            <a:r>
              <a:rPr lang="en-US" sz="3600" dirty="0">
                <a:solidFill>
                  <a:srgbClr val="E84A27"/>
                </a:solidFill>
              </a:rPr>
              <a:t>A Theory of Hierarchy</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213449"/>
            <a:ext cx="11265972" cy="4601197"/>
          </a:xfrm>
        </p:spPr>
        <p:txBody>
          <a:bodyPr>
            <a:normAutofit/>
          </a:bodyPr>
          <a:lstStyle/>
          <a:p>
            <a:r>
              <a:rPr lang="en-US" sz="2200" b="1" dirty="0">
                <a:solidFill>
                  <a:schemeClr val="tx1"/>
                </a:solidFill>
              </a:rPr>
              <a:t>Principal-Agent + Property Rights </a:t>
            </a:r>
          </a:p>
          <a:p>
            <a:pPr marL="342900" indent="-342900">
              <a:buFont typeface="Arial" panose="020B0604020202020204" pitchFamily="34" charset="0"/>
              <a:buChar char="•"/>
            </a:pPr>
            <a:r>
              <a:rPr lang="en-US" sz="2200" dirty="0">
                <a:solidFill>
                  <a:schemeClr val="tx1"/>
                </a:solidFill>
              </a:rPr>
              <a:t>All relationships of interest in the production process                                                                              are vertical. </a:t>
            </a:r>
          </a:p>
          <a:p>
            <a:pPr marL="342900" indent="-342900">
              <a:buFont typeface="Arial" panose="020B0604020202020204" pitchFamily="34" charset="0"/>
              <a:buChar char="•"/>
            </a:pPr>
            <a:r>
              <a:rPr lang="en-US" sz="2200" dirty="0">
                <a:solidFill>
                  <a:schemeClr val="tx1"/>
                </a:solidFill>
              </a:rPr>
              <a:t>Hierarchy plays an important role in gathering and                                                                                                      processing info.</a:t>
            </a:r>
          </a:p>
          <a:p>
            <a:pPr marL="342900" indent="-342900">
              <a:buFont typeface="Arial" panose="020B0604020202020204" pitchFamily="34" charset="0"/>
              <a:buChar char="•"/>
            </a:pPr>
            <a:r>
              <a:rPr lang="en-US" sz="2200" dirty="0">
                <a:solidFill>
                  <a:schemeClr val="tx1"/>
                </a:solidFill>
              </a:rPr>
              <a:t>Emphasizes top-to-bottom coordination. </a:t>
            </a:r>
          </a:p>
          <a:p>
            <a:r>
              <a:rPr lang="en-US" sz="2200" b="1" dirty="0">
                <a:solidFill>
                  <a:schemeClr val="tx1"/>
                </a:solidFill>
              </a:rPr>
              <a:t>Limitation:</a:t>
            </a:r>
          </a:p>
          <a:p>
            <a:pPr marL="342900" indent="-342900">
              <a:buFont typeface="Arial" panose="020B0604020202020204" pitchFamily="34" charset="0"/>
              <a:buChar char="•"/>
            </a:pPr>
            <a:r>
              <a:rPr lang="en-US" sz="2200" dirty="0">
                <a:solidFill>
                  <a:schemeClr val="tx1"/>
                </a:solidFill>
              </a:rPr>
              <a:t>Ignores horizontal interaction.</a:t>
            </a:r>
          </a:p>
          <a:p>
            <a:pPr marL="800100" lvl="1" indent="-342900">
              <a:buFont typeface="Arial" panose="020B0604020202020204" pitchFamily="34" charset="0"/>
              <a:buChar char="•"/>
            </a:pPr>
            <a:r>
              <a:rPr lang="en-US" sz="2200" dirty="0">
                <a:solidFill>
                  <a:schemeClr val="tx1"/>
                </a:solidFill>
              </a:rPr>
              <a:t>Some productive activities depend at least as much upon horizontal relationships as vertical ones (some kinds of outcomes can only be achieved through joint effort). </a:t>
            </a:r>
          </a:p>
          <a:p>
            <a:pPr marL="342900" indent="-342900">
              <a:buFont typeface="Arial" panose="020B0604020202020204" pitchFamily="34" charset="0"/>
              <a:buChar char="•"/>
            </a:pPr>
            <a:r>
              <a:rPr lang="en-US" sz="2200" dirty="0">
                <a:solidFill>
                  <a:schemeClr val="tx1"/>
                </a:solidFill>
              </a:rPr>
              <a:t>Hierarchical governance also serves to mediate disputes among team members.</a:t>
            </a:r>
          </a:p>
          <a:p>
            <a:endParaRPr lang="en-US" dirty="0"/>
          </a:p>
        </p:txBody>
      </p:sp>
      <p:pic>
        <p:nvPicPr>
          <p:cNvPr id="4" name="Picture 3">
            <a:extLst>
              <a:ext uri="{FF2B5EF4-FFF2-40B4-BE49-F238E27FC236}">
                <a16:creationId xmlns:a16="http://schemas.microsoft.com/office/drawing/2014/main" id="{AA2069EA-2D4C-401E-97ED-84FDA44180AB}"/>
              </a:ext>
            </a:extLst>
          </p:cNvPr>
          <p:cNvPicPr>
            <a:picLocks noChangeAspect="1"/>
          </p:cNvPicPr>
          <p:nvPr/>
        </p:nvPicPr>
        <p:blipFill>
          <a:blip r:embed="rId2"/>
          <a:stretch>
            <a:fillRect/>
          </a:stretch>
        </p:blipFill>
        <p:spPr>
          <a:xfrm>
            <a:off x="7889631" y="287547"/>
            <a:ext cx="3903785" cy="3871799"/>
          </a:xfrm>
          <a:prstGeom prst="rect">
            <a:avLst/>
          </a:prstGeom>
        </p:spPr>
      </p:pic>
    </p:spTree>
    <p:extLst>
      <p:ext uri="{BB962C8B-B14F-4D97-AF65-F5344CB8AC3E}">
        <p14:creationId xmlns:p14="http://schemas.microsoft.com/office/powerpoint/2010/main" val="256190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287547"/>
            <a:ext cx="12192000" cy="822385"/>
          </a:xfrm>
        </p:spPr>
        <p:txBody>
          <a:bodyPr>
            <a:normAutofit/>
          </a:bodyPr>
          <a:lstStyle/>
          <a:p>
            <a:pPr algn="ctr"/>
            <a:r>
              <a:rPr lang="en-US" sz="3600" dirty="0">
                <a:solidFill>
                  <a:srgbClr val="002060"/>
                </a:solidFill>
              </a:rPr>
              <a:t>3. Team Production Approach</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213449"/>
            <a:ext cx="11010590" cy="4917720"/>
          </a:xfrm>
        </p:spPr>
        <p:txBody>
          <a:bodyPr>
            <a:normAutofit/>
          </a:bodyPr>
          <a:lstStyle/>
          <a:p>
            <a:r>
              <a:rPr lang="en-US" sz="2200" b="1" dirty="0" err="1">
                <a:solidFill>
                  <a:schemeClr val="tx1"/>
                </a:solidFill>
              </a:rPr>
              <a:t>Alchian</a:t>
            </a:r>
            <a:r>
              <a:rPr lang="en-US" sz="2200" b="1" dirty="0">
                <a:solidFill>
                  <a:schemeClr val="tx1"/>
                </a:solidFill>
              </a:rPr>
              <a:t> and Demsetz (1972) </a:t>
            </a:r>
            <a:endParaRPr lang="en-US" sz="2200" b="1" dirty="0">
              <a:solidFill>
                <a:schemeClr val="tx1"/>
              </a:solidFill>
              <a:sym typeface="Wingdings" panose="05000000000000000000" pitchFamily="2" charset="2"/>
            </a:endParaRPr>
          </a:p>
          <a:p>
            <a:r>
              <a:rPr lang="en-US" sz="2200" dirty="0">
                <a:solidFill>
                  <a:schemeClr val="tx1"/>
                </a:solidFill>
              </a:rPr>
              <a:t>Team production:</a:t>
            </a:r>
          </a:p>
          <a:p>
            <a:pPr marL="457200" indent="-457200">
              <a:buAutoNum type="arabicParenR"/>
            </a:pPr>
            <a:r>
              <a:rPr lang="en-US" sz="2200" dirty="0">
                <a:solidFill>
                  <a:schemeClr val="tx1"/>
                </a:solidFill>
              </a:rPr>
              <a:t>Several types of resources are used.</a:t>
            </a:r>
          </a:p>
          <a:p>
            <a:pPr marL="457200" indent="-457200">
              <a:buAutoNum type="arabicParenR"/>
            </a:pPr>
            <a:r>
              <a:rPr lang="en-US" sz="2200" dirty="0">
                <a:solidFill>
                  <a:schemeClr val="tx1"/>
                </a:solidFill>
              </a:rPr>
              <a:t>The product is not separable.</a:t>
            </a:r>
          </a:p>
          <a:p>
            <a:pPr marL="457200" indent="-457200">
              <a:buAutoNum type="arabicParenR"/>
            </a:pPr>
            <a:r>
              <a:rPr lang="en-US" sz="2200" dirty="0">
                <a:solidFill>
                  <a:schemeClr val="tx1"/>
                </a:solidFill>
              </a:rPr>
              <a:t>Not all resources used in team production belong to one person.</a:t>
            </a:r>
          </a:p>
          <a:p>
            <a:pPr marL="457200" indent="-457200">
              <a:buAutoNum type="arabicParenR"/>
            </a:pPr>
            <a:endParaRPr lang="en-US" sz="2200" dirty="0">
              <a:solidFill>
                <a:schemeClr val="tx1"/>
              </a:solidFill>
            </a:endParaRPr>
          </a:p>
          <a:p>
            <a:r>
              <a:rPr lang="en-US" sz="2200" dirty="0">
                <a:solidFill>
                  <a:schemeClr val="tx1"/>
                </a:solidFill>
              </a:rPr>
              <a:t>Hierarchies arise to address</a:t>
            </a:r>
          </a:p>
          <a:p>
            <a:endParaRPr lang="en-US" sz="2200" dirty="0">
              <a:solidFill>
                <a:schemeClr val="tx1"/>
              </a:solidFill>
            </a:endParaRPr>
          </a:p>
          <a:p>
            <a:pPr marL="800100" lvl="1" indent="-342900">
              <a:buFont typeface="Arial" panose="020B0604020202020204" pitchFamily="34" charset="0"/>
              <a:buChar char="•"/>
            </a:pPr>
            <a:r>
              <a:rPr lang="en-US" sz="2200" dirty="0">
                <a:solidFill>
                  <a:schemeClr val="tx1"/>
                </a:solidFill>
              </a:rPr>
              <a:t>One member of the team is the ‘monitor’ (residual claimant).</a:t>
            </a:r>
          </a:p>
          <a:p>
            <a:pPr marL="800100" lvl="1" indent="-342900">
              <a:buFont typeface="Arial" panose="020B0604020202020204" pitchFamily="34" charset="0"/>
              <a:buChar char="•"/>
            </a:pPr>
            <a:r>
              <a:rPr lang="en-US" sz="2200" dirty="0">
                <a:solidFill>
                  <a:schemeClr val="tx1"/>
                </a:solidFill>
              </a:rPr>
              <a:t>All other team members become employees who are paid a fixed wage equal to their opportunity cost.</a:t>
            </a:r>
          </a:p>
          <a:p>
            <a:endParaRPr lang="en-US" dirty="0"/>
          </a:p>
        </p:txBody>
      </p:sp>
      <p:sp>
        <p:nvSpPr>
          <p:cNvPr id="5" name="TextBox 4">
            <a:extLst>
              <a:ext uri="{FF2B5EF4-FFF2-40B4-BE49-F238E27FC236}">
                <a16:creationId xmlns:a16="http://schemas.microsoft.com/office/drawing/2014/main" id="{2703E673-C6F0-4A76-A1EF-FFE4581DE933}"/>
              </a:ext>
            </a:extLst>
          </p:cNvPr>
          <p:cNvSpPr txBox="1"/>
          <p:nvPr/>
        </p:nvSpPr>
        <p:spPr>
          <a:xfrm>
            <a:off x="4905554" y="3662368"/>
            <a:ext cx="7620000" cy="923330"/>
          </a:xfrm>
          <a:prstGeom prst="rect">
            <a:avLst/>
          </a:prstGeom>
          <a:noFill/>
        </p:spPr>
        <p:txBody>
          <a:bodyPr wrap="square" rtlCol="0">
            <a:spAutoFit/>
          </a:bodyPr>
          <a:lstStyle/>
          <a:p>
            <a:pPr lvl="1"/>
            <a:r>
              <a:rPr lang="en-US" sz="1800" dirty="0">
                <a:solidFill>
                  <a:schemeClr val="tx1"/>
                </a:solidFill>
              </a:rPr>
              <a:t>Shirking problems (free riders) with in advance agreements. </a:t>
            </a:r>
          </a:p>
          <a:p>
            <a:pPr lvl="1"/>
            <a:r>
              <a:rPr lang="en-US" sz="1800" dirty="0">
                <a:solidFill>
                  <a:schemeClr val="tx1"/>
                </a:solidFill>
              </a:rPr>
              <a:t>Rent seeking problems (wasteful behavior) without agreements.</a:t>
            </a:r>
          </a:p>
          <a:p>
            <a:endParaRPr lang="en-US" dirty="0"/>
          </a:p>
        </p:txBody>
      </p:sp>
      <p:cxnSp>
        <p:nvCxnSpPr>
          <p:cNvPr id="7" name="Straight Connector 6">
            <a:extLst>
              <a:ext uri="{FF2B5EF4-FFF2-40B4-BE49-F238E27FC236}">
                <a16:creationId xmlns:a16="http://schemas.microsoft.com/office/drawing/2014/main" id="{67250ED5-EA0C-4B5A-A53F-1439328FF563}"/>
              </a:ext>
            </a:extLst>
          </p:cNvPr>
          <p:cNvCxnSpPr>
            <a:cxnSpLocks/>
          </p:cNvCxnSpPr>
          <p:nvPr/>
        </p:nvCxnSpPr>
        <p:spPr>
          <a:xfrm>
            <a:off x="4905555" y="4014338"/>
            <a:ext cx="396815" cy="103517"/>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a:extLst>
              <a:ext uri="{FF2B5EF4-FFF2-40B4-BE49-F238E27FC236}">
                <a16:creationId xmlns:a16="http://schemas.microsoft.com/office/drawing/2014/main" id="{4A764D80-A395-4AE5-A36B-F9F0F6FC006F}"/>
              </a:ext>
            </a:extLst>
          </p:cNvPr>
          <p:cNvCxnSpPr>
            <a:cxnSpLocks/>
          </p:cNvCxnSpPr>
          <p:nvPr/>
        </p:nvCxnSpPr>
        <p:spPr>
          <a:xfrm flipV="1">
            <a:off x="4905554" y="3887637"/>
            <a:ext cx="396816" cy="126701"/>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9492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287547"/>
            <a:ext cx="12192000" cy="822385"/>
          </a:xfrm>
        </p:spPr>
        <p:txBody>
          <a:bodyPr>
            <a:normAutofit/>
          </a:bodyPr>
          <a:lstStyle/>
          <a:p>
            <a:pPr algn="ctr"/>
            <a:r>
              <a:rPr lang="en-US" sz="4000" dirty="0">
                <a:solidFill>
                  <a:srgbClr val="002060"/>
                </a:solidFill>
              </a:rPr>
              <a:t>3</a:t>
            </a:r>
            <a:r>
              <a:rPr lang="en-US" sz="3600" dirty="0">
                <a:solidFill>
                  <a:srgbClr val="002060"/>
                </a:solidFill>
              </a:rPr>
              <a:t>. Team Production Approach</a:t>
            </a:r>
            <a:endParaRPr lang="en-US" sz="4000" dirty="0">
              <a:solidFill>
                <a:srgbClr val="002060"/>
              </a:solidFill>
            </a:endParaRP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213449"/>
            <a:ext cx="11010590" cy="4917720"/>
          </a:xfrm>
        </p:spPr>
        <p:txBody>
          <a:bodyPr>
            <a:normAutofit/>
          </a:bodyPr>
          <a:lstStyle/>
          <a:p>
            <a:r>
              <a:rPr lang="en-US" sz="2200" b="1" dirty="0">
                <a:solidFill>
                  <a:schemeClr val="tx1"/>
                </a:solidFill>
              </a:rPr>
              <a:t>Holmstrom (1982)</a:t>
            </a:r>
          </a:p>
          <a:p>
            <a:r>
              <a:rPr lang="en-US" sz="2200" dirty="0">
                <a:solidFill>
                  <a:schemeClr val="tx1"/>
                </a:solidFill>
              </a:rPr>
              <a:t>Addressed the agency cost problem (the difficulty of monitoring the agent) and the free-rider problem.</a:t>
            </a:r>
          </a:p>
          <a:p>
            <a:pPr marL="342900" indent="-342900">
              <a:buFont typeface="Arial" panose="020B0604020202020204" pitchFamily="34" charset="0"/>
              <a:buChar char="•"/>
            </a:pPr>
            <a:r>
              <a:rPr lang="en-US" sz="2200" dirty="0">
                <a:solidFill>
                  <a:schemeClr val="tx1"/>
                </a:solidFill>
              </a:rPr>
              <a:t>How can a monitor write an employment contract that provides appropriate incentives for each member of a team of hard-to-monitor employees not to shirk?</a:t>
            </a:r>
          </a:p>
          <a:p>
            <a:r>
              <a:rPr lang="en-US" sz="2200" i="1" dirty="0">
                <a:solidFill>
                  <a:schemeClr val="tx1"/>
                </a:solidFill>
              </a:rPr>
              <a:t>Holmstrom's impossibility theorem </a:t>
            </a:r>
            <a:r>
              <a:rPr lang="en-US" sz="2200" dirty="0">
                <a:solidFill>
                  <a:schemeClr val="tx1"/>
                </a:solidFill>
                <a:sym typeface="Wingdings" panose="05000000000000000000" pitchFamily="2" charset="2"/>
              </a:rPr>
              <a:t> </a:t>
            </a:r>
            <a:r>
              <a:rPr lang="en-US" sz="2200" dirty="0">
                <a:solidFill>
                  <a:schemeClr val="tx1"/>
                </a:solidFill>
              </a:rPr>
              <a:t>Such a (first-best) contract cannot be written.</a:t>
            </a:r>
          </a:p>
          <a:p>
            <a:r>
              <a:rPr lang="en-US" sz="2200" dirty="0">
                <a:solidFill>
                  <a:schemeClr val="tx1"/>
                </a:solidFill>
              </a:rPr>
              <a:t>	</a:t>
            </a:r>
          </a:p>
          <a:p>
            <a:pPr marL="342900" indent="-342900">
              <a:buFont typeface="Arial" panose="020B0604020202020204" pitchFamily="34" charset="0"/>
              <a:buChar char="•"/>
            </a:pPr>
            <a:r>
              <a:rPr lang="en-US" sz="2200" dirty="0">
                <a:solidFill>
                  <a:schemeClr val="tx1"/>
                </a:solidFill>
              </a:rPr>
              <a:t>One possible answer: Arranging for an outsider to absorb any surplus that is not distributed to the team members but without any control rights, which can be used to influence the outcome of the team’s efforts.</a:t>
            </a:r>
          </a:p>
          <a:p>
            <a:pPr marL="342900" indent="-342900">
              <a:buFont typeface="Arial" panose="020B0604020202020204" pitchFamily="34" charset="0"/>
              <a:buChar char="•"/>
            </a:pPr>
            <a:r>
              <a:rPr lang="en-US" sz="2200" dirty="0">
                <a:solidFill>
                  <a:schemeClr val="tx1"/>
                </a:solidFill>
              </a:rPr>
              <a:t>Team members (executives and rank-and-file employees) vs. budget breakers (shareholders)</a:t>
            </a:r>
          </a:p>
        </p:txBody>
      </p:sp>
    </p:spTree>
    <p:extLst>
      <p:ext uri="{BB962C8B-B14F-4D97-AF65-F5344CB8AC3E}">
        <p14:creationId xmlns:p14="http://schemas.microsoft.com/office/powerpoint/2010/main" val="91015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033-6E36-42B4-9221-082B4171A397}"/>
              </a:ext>
            </a:extLst>
          </p:cNvPr>
          <p:cNvSpPr>
            <a:spLocks noGrp="1"/>
          </p:cNvSpPr>
          <p:nvPr>
            <p:ph type="title"/>
          </p:nvPr>
        </p:nvSpPr>
        <p:spPr>
          <a:xfrm>
            <a:off x="0" y="287547"/>
            <a:ext cx="12192000" cy="822385"/>
          </a:xfrm>
        </p:spPr>
        <p:txBody>
          <a:bodyPr>
            <a:noAutofit/>
          </a:bodyPr>
          <a:lstStyle/>
          <a:p>
            <a:pPr algn="ctr"/>
            <a:r>
              <a:rPr lang="en-US" sz="3600" dirty="0">
                <a:solidFill>
                  <a:srgbClr val="E84A27"/>
                </a:solidFill>
              </a:rPr>
              <a:t>The Mediating Hierarchy Approach</a:t>
            </a:r>
          </a:p>
        </p:txBody>
      </p:sp>
      <p:sp>
        <p:nvSpPr>
          <p:cNvPr id="3" name="Text Placeholder 2">
            <a:extLst>
              <a:ext uri="{FF2B5EF4-FFF2-40B4-BE49-F238E27FC236}">
                <a16:creationId xmlns:a16="http://schemas.microsoft.com/office/drawing/2014/main" id="{308DDCE5-6E36-4A2E-8905-92188752452D}"/>
              </a:ext>
            </a:extLst>
          </p:cNvPr>
          <p:cNvSpPr>
            <a:spLocks noGrp="1"/>
          </p:cNvSpPr>
          <p:nvPr>
            <p:ph type="body" idx="1"/>
          </p:nvPr>
        </p:nvSpPr>
        <p:spPr>
          <a:xfrm>
            <a:off x="527444" y="1213449"/>
            <a:ext cx="11010590" cy="4917720"/>
          </a:xfrm>
        </p:spPr>
        <p:txBody>
          <a:bodyPr>
            <a:normAutofit/>
          </a:bodyPr>
          <a:lstStyle/>
          <a:p>
            <a:r>
              <a:rPr lang="en-US" sz="2200" b="1" dirty="0" err="1">
                <a:solidFill>
                  <a:schemeClr val="tx1"/>
                </a:solidFill>
              </a:rPr>
              <a:t>Rajan</a:t>
            </a:r>
            <a:r>
              <a:rPr lang="en-US" sz="2200" b="1" dirty="0">
                <a:solidFill>
                  <a:schemeClr val="tx1"/>
                </a:solidFill>
              </a:rPr>
              <a:t> and Zingales (1998)</a:t>
            </a:r>
          </a:p>
          <a:p>
            <a:r>
              <a:rPr lang="en-US" sz="2200" dirty="0">
                <a:solidFill>
                  <a:schemeClr val="tx1"/>
                </a:solidFill>
              </a:rPr>
              <a:t>Modified the team production analysis in a subtle but critical way </a:t>
            </a:r>
            <a:r>
              <a:rPr lang="en-US" sz="2200" dirty="0">
                <a:solidFill>
                  <a:schemeClr val="tx1"/>
                </a:solidFill>
                <a:sym typeface="Wingdings" panose="05000000000000000000" pitchFamily="2" charset="2"/>
              </a:rPr>
              <a:t> They assume that team production requires each member of the team to make an irrevocable commitment of resources to the joint enterprise. </a:t>
            </a:r>
          </a:p>
          <a:p>
            <a:pPr marL="342900" indent="-342900">
              <a:buFont typeface="Arial" panose="020B0604020202020204" pitchFamily="34" charset="0"/>
              <a:buChar char="•"/>
            </a:pPr>
            <a:r>
              <a:rPr lang="en-US" sz="2200" dirty="0">
                <a:solidFill>
                  <a:schemeClr val="tx1"/>
                </a:solidFill>
              </a:rPr>
              <a:t>Although property rights can protect at least one team member's specialized investment, they can also empower that ‘owner’ to capture economic rents by exploiting the other member's specialized investment. </a:t>
            </a:r>
          </a:p>
          <a:p>
            <a:pPr marL="342900" indent="-342900">
              <a:buFont typeface="Arial" panose="020B0604020202020204" pitchFamily="34" charset="0"/>
              <a:buChar char="•"/>
            </a:pPr>
            <a:r>
              <a:rPr lang="en-US" sz="2200" dirty="0">
                <a:solidFill>
                  <a:schemeClr val="tx1"/>
                </a:solidFill>
              </a:rPr>
              <a:t>Both team members might improve their welfare by agreeing to give up control rights to a third party, an ‘outsider’ to the actual productive activity.</a:t>
            </a:r>
          </a:p>
          <a:p>
            <a:pPr marL="342900" indent="-342900">
              <a:buFont typeface="Arial" panose="020B0604020202020204" pitchFamily="34" charset="0"/>
              <a:buChar char="•"/>
            </a:pPr>
            <a:endParaRPr lang="en-US" sz="2200" dirty="0">
              <a:solidFill>
                <a:schemeClr val="tx1"/>
              </a:solidFill>
            </a:endParaRPr>
          </a:p>
          <a:p>
            <a:r>
              <a:rPr lang="en-US" sz="2200" dirty="0">
                <a:solidFill>
                  <a:schemeClr val="tx1"/>
                </a:solidFill>
              </a:rPr>
              <a:t>Public corporation as a </a:t>
            </a:r>
            <a:r>
              <a:rPr lang="en-US" sz="2200" i="1" dirty="0">
                <a:solidFill>
                  <a:schemeClr val="tx1"/>
                </a:solidFill>
              </a:rPr>
              <a:t>‘nexus of firm-specific investments’</a:t>
            </a:r>
          </a:p>
          <a:p>
            <a:pPr marL="342900" indent="-342900">
              <a:buFont typeface="Arial" panose="020B0604020202020204" pitchFamily="34" charset="0"/>
              <a:buChar char="•"/>
            </a:pPr>
            <a:r>
              <a:rPr lang="en-US" sz="2200" dirty="0">
                <a:solidFill>
                  <a:schemeClr val="tx1"/>
                </a:solidFill>
              </a:rPr>
              <a:t>Several different groups contribute unique and essential resources.</a:t>
            </a:r>
          </a:p>
        </p:txBody>
      </p:sp>
    </p:spTree>
    <p:extLst>
      <p:ext uri="{BB962C8B-B14F-4D97-AF65-F5344CB8AC3E}">
        <p14:creationId xmlns:p14="http://schemas.microsoft.com/office/powerpoint/2010/main" val="57351069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5BE208E-C60F-4CB8-8C73-8ECBF5AC1353}" vid="{20DB8853-8CB0-4959-991E-ECC614E2B30B}"/>
    </a:ext>
  </a:extLst>
</a:theme>
</file>

<file path=docProps/app.xml><?xml version="1.0" encoding="utf-8"?>
<Properties xmlns="http://schemas.openxmlformats.org/officeDocument/2006/extended-properties" xmlns:vt="http://schemas.openxmlformats.org/officeDocument/2006/docPropsVTypes">
  <TotalTime>1</TotalTime>
  <Words>1658</Words>
  <Application>Microsoft Office PowerPoint</Application>
  <PresentationFormat>Widescreen</PresentationFormat>
  <Paragraphs>122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Georgia</vt:lpstr>
      <vt:lpstr>Trebuchet MS</vt:lpstr>
      <vt:lpstr>Theme1</vt:lpstr>
      <vt:lpstr>A Team Production Theory  of Corporate Law</vt:lpstr>
      <vt:lpstr>Motivation</vt:lpstr>
      <vt:lpstr>Overview</vt:lpstr>
      <vt:lpstr>1. Principal-Agent Approach</vt:lpstr>
      <vt:lpstr>2. Property Rights Approach</vt:lpstr>
      <vt:lpstr>A Theory of Hierarchy</vt:lpstr>
      <vt:lpstr>3. Team Production Approach</vt:lpstr>
      <vt:lpstr>3. Team Production Approach</vt:lpstr>
      <vt:lpstr>The Mediating Hierarchy Approach</vt:lpstr>
      <vt:lpstr>Public Corporation as a                                 Mediating Hierarchy</vt:lpstr>
      <vt:lpstr>A team production analysis of                                    the law of corporations</vt:lpstr>
      <vt:lpstr>A team production analysis of                                      the law of corporations</vt:lpstr>
      <vt:lpstr>A team production analysis                                              of the law of corporations</vt:lpstr>
      <vt:lpstr>Conclusion</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Team Production Theory  of Corporate Law</dc:title>
  <dc:creator>Mahoney, Joseph T</dc:creator>
  <cp:lastModifiedBy>Mahoney, Joseph T</cp:lastModifiedBy>
  <cp:revision>2</cp:revision>
  <dcterms:created xsi:type="dcterms:W3CDTF">2023-02-07T17:05:12Z</dcterms:created>
  <dcterms:modified xsi:type="dcterms:W3CDTF">2023-02-07T17:06:18Z</dcterms:modified>
</cp:coreProperties>
</file>